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3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28" r:id="rId2"/>
    <p:sldMasterId id="2147483845" r:id="rId3"/>
    <p:sldMasterId id="2147483864" r:id="rId4"/>
  </p:sldMasterIdLst>
  <p:notesMasterIdLst>
    <p:notesMasterId r:id="rId35"/>
  </p:notesMasterIdLst>
  <p:sldIdLst>
    <p:sldId id="394" r:id="rId5"/>
    <p:sldId id="347" r:id="rId6"/>
    <p:sldId id="368" r:id="rId7"/>
    <p:sldId id="378" r:id="rId8"/>
    <p:sldId id="303" r:id="rId9"/>
    <p:sldId id="348" r:id="rId10"/>
    <p:sldId id="381" r:id="rId11"/>
    <p:sldId id="352" r:id="rId12"/>
    <p:sldId id="309" r:id="rId13"/>
    <p:sldId id="307" r:id="rId14"/>
    <p:sldId id="267" r:id="rId15"/>
    <p:sldId id="268" r:id="rId16"/>
    <p:sldId id="269" r:id="rId17"/>
    <p:sldId id="270" r:id="rId18"/>
    <p:sldId id="271" r:id="rId19"/>
    <p:sldId id="386" r:id="rId20"/>
    <p:sldId id="387" r:id="rId21"/>
    <p:sldId id="373" r:id="rId22"/>
    <p:sldId id="374" r:id="rId23"/>
    <p:sldId id="276" r:id="rId24"/>
    <p:sldId id="312" r:id="rId25"/>
    <p:sldId id="351" r:id="rId26"/>
    <p:sldId id="377" r:id="rId27"/>
    <p:sldId id="380" r:id="rId28"/>
    <p:sldId id="385" r:id="rId29"/>
    <p:sldId id="282" r:id="rId30"/>
    <p:sldId id="367" r:id="rId31"/>
    <p:sldId id="284" r:id="rId32"/>
    <p:sldId id="316" r:id="rId33"/>
    <p:sldId id="317" r:id="rId34"/>
  </p:sldIdLst>
  <p:sldSz cx="12192000" cy="6858000"/>
  <p:notesSz cx="6858000" cy="9144000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CC"/>
    <a:srgbClr val="ADB6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661" autoAdjust="0"/>
    <p:restoredTop sz="93300" autoAdjust="0"/>
  </p:normalViewPr>
  <p:slideViewPr>
    <p:cSldViewPr>
      <p:cViewPr varScale="1">
        <p:scale>
          <a:sx n="67" d="100"/>
          <a:sy n="67" d="100"/>
        </p:scale>
        <p:origin x="468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>
            <a:extLst>
              <a:ext uri="{FF2B5EF4-FFF2-40B4-BE49-F238E27FC236}">
                <a16:creationId xmlns:a16="http://schemas.microsoft.com/office/drawing/2014/main" id="{6ABC5001-571A-4743-8DB4-85D52B5B27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3" name="2 Marcador de fecha">
            <a:extLst>
              <a:ext uri="{FF2B5EF4-FFF2-40B4-BE49-F238E27FC236}">
                <a16:creationId xmlns:a16="http://schemas.microsoft.com/office/drawing/2014/main" id="{0F2500AD-9642-4E01-922E-7EA680D34DD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CA40892-4D93-490D-B496-0398A4641D60}" type="datetimeFigureOut">
              <a:rPr lang="es-ES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4" name="3 Marcador de imagen de diapositiva">
            <a:extLst>
              <a:ext uri="{FF2B5EF4-FFF2-40B4-BE49-F238E27FC236}">
                <a16:creationId xmlns:a16="http://schemas.microsoft.com/office/drawing/2014/main" id="{002D2023-11F8-48D0-9757-F0270BA392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s-ES" noProof="0"/>
          </a:p>
        </p:txBody>
      </p:sp>
      <p:sp>
        <p:nvSpPr>
          <p:cNvPr id="5" name="4 Marcador de notas">
            <a:extLst>
              <a:ext uri="{FF2B5EF4-FFF2-40B4-BE49-F238E27FC236}">
                <a16:creationId xmlns:a16="http://schemas.microsoft.com/office/drawing/2014/main" id="{5E363164-1C69-471B-B128-300114FE5D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noProof="0"/>
              <a:t>Haga clic para modificar el estilo de texto del patrón</a:t>
            </a:r>
          </a:p>
          <a:p>
            <a:pPr lvl="1"/>
            <a:r>
              <a:rPr lang="es-ES" noProof="0"/>
              <a:t>Segundo nivel</a:t>
            </a:r>
          </a:p>
          <a:p>
            <a:pPr lvl="2"/>
            <a:r>
              <a:rPr lang="es-ES" noProof="0"/>
              <a:t>Tercer nivel</a:t>
            </a:r>
          </a:p>
          <a:p>
            <a:pPr lvl="3"/>
            <a:r>
              <a:rPr lang="es-ES" noProof="0"/>
              <a:t>Cuarto nivel</a:t>
            </a:r>
          </a:p>
          <a:p>
            <a:pPr lvl="4"/>
            <a:r>
              <a:rPr lang="es-ES" noProof="0"/>
              <a:t>Quinto nivel</a:t>
            </a:r>
          </a:p>
        </p:txBody>
      </p:sp>
      <p:sp>
        <p:nvSpPr>
          <p:cNvPr id="6" name="5 Marcador de pie de página">
            <a:extLst>
              <a:ext uri="{FF2B5EF4-FFF2-40B4-BE49-F238E27FC236}">
                <a16:creationId xmlns:a16="http://schemas.microsoft.com/office/drawing/2014/main" id="{AC0BDE03-45DE-4448-9BEC-ACAC786B9AE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6 Marcador de número de diapositiva">
            <a:extLst>
              <a:ext uri="{FF2B5EF4-FFF2-40B4-BE49-F238E27FC236}">
                <a16:creationId xmlns:a16="http://schemas.microsoft.com/office/drawing/2014/main" id="{D6647545-B205-41FA-89D3-C296534FD1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538C72A4-1383-4DA8-8909-F779B9FE0DC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6">
            <a:extLst>
              <a:ext uri="{FF2B5EF4-FFF2-40B4-BE49-F238E27FC236}">
                <a16:creationId xmlns:a16="http://schemas.microsoft.com/office/drawing/2014/main" id="{48ADF98A-2817-4DCD-872F-D95DB1CDED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fld id="{6EDAF538-4B19-4A0E-9ACF-D15106910430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E3C7FCAC-C016-404F-B7D5-EE4D888C8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C0EA6E09-B220-4FA3-B480-6C21EA0E3651}" type="slidenum"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Segoe UI" panose="020B0502040204020203" pitchFamily="34" charset="0"/>
            </a:endParaRPr>
          </a:p>
        </p:txBody>
      </p:sp>
      <p:sp>
        <p:nvSpPr>
          <p:cNvPr id="9220" name="Text Box 2">
            <a:extLst>
              <a:ext uri="{FF2B5EF4-FFF2-40B4-BE49-F238E27FC236}">
                <a16:creationId xmlns:a16="http://schemas.microsoft.com/office/drawing/2014/main" id="{FD77769B-455D-45BF-A407-472FF757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9A17E45-5F64-441B-A207-E8E8D33D7715}" type="slidenum"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934F9EC8-7216-439A-848F-7E2B84868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55AFF785-3C36-4E39-91BF-0658CCB45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alt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3F0058-6FF7-4103-A368-FBF894D3F7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B0B98F-DA64-4E73-BD6F-92874D761728}" type="slidenum">
              <a:rPr lang="es-AR" altLang="es-AR"/>
              <a:pPr/>
              <a:t>16</a:t>
            </a:fld>
            <a:endParaRPr lang="es-AR" altLang="es-A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DFEA41C4-C6FD-41DE-98C5-F14005EF9F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FDB7643-C0CE-41FB-AF7A-1DD53E0B1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237322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3F0058-6FF7-4103-A368-FBF894D3F7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B0B98F-DA64-4E73-BD6F-92874D761728}" type="slidenum">
              <a:rPr lang="es-AR" altLang="es-AR"/>
              <a:pPr/>
              <a:t>17</a:t>
            </a:fld>
            <a:endParaRPr lang="es-AR" altLang="es-A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DFEA41C4-C6FD-41DE-98C5-F14005EF9F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FDB7643-C0CE-41FB-AF7A-1DD53E0B1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05590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1 Marcador de imagen de diapositiva">
            <a:extLst>
              <a:ext uri="{FF2B5EF4-FFF2-40B4-BE49-F238E27FC236}">
                <a16:creationId xmlns:a16="http://schemas.microsoft.com/office/drawing/2014/main" id="{4D05ABAF-C9B9-449E-A2A5-3222C796F6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2 Marcador de notas">
            <a:extLst>
              <a:ext uri="{FF2B5EF4-FFF2-40B4-BE49-F238E27FC236}">
                <a16:creationId xmlns:a16="http://schemas.microsoft.com/office/drawing/2014/main" id="{C7668541-6CF4-4F9A-9F71-DE83D943DB8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altLang="es-AR"/>
          </a:p>
        </p:txBody>
      </p:sp>
      <p:sp>
        <p:nvSpPr>
          <p:cNvPr id="23556" name="3 Marcador de número de diapositiva">
            <a:extLst>
              <a:ext uri="{FF2B5EF4-FFF2-40B4-BE49-F238E27FC236}">
                <a16:creationId xmlns:a16="http://schemas.microsoft.com/office/drawing/2014/main" id="{63278D11-983F-4E80-98CB-775F6CFABF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87F00B2-38FE-4027-80C2-654097B1B803}" type="slidenum">
              <a:rPr lang="es-ES" altLang="es-AR"/>
              <a:pPr>
                <a:spcBef>
                  <a:spcPct val="0"/>
                </a:spcBef>
              </a:pPr>
              <a:t>18</a:t>
            </a:fld>
            <a:endParaRPr lang="es-ES" altLang="es-A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6DB9671A-6BCE-4869-8D55-E024713A75C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FAA1739-5E61-40A7-8E3C-9338C792FC75}" type="slidenum">
              <a:rPr lang="es-AR" altLang="es-AR"/>
              <a:pPr/>
              <a:t>20</a:t>
            </a:fld>
            <a:endParaRPr lang="es-AR" altLang="es-AR"/>
          </a:p>
        </p:txBody>
      </p:sp>
      <p:sp>
        <p:nvSpPr>
          <p:cNvPr id="61441" name="Rectangle 1">
            <a:extLst>
              <a:ext uri="{FF2B5EF4-FFF2-40B4-BE49-F238E27FC236}">
                <a16:creationId xmlns:a16="http://schemas.microsoft.com/office/drawing/2014/main" id="{73FC1A52-D453-44A1-BD89-C8A9E4FA672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1442" name="Rectangle 2">
            <a:extLst>
              <a:ext uri="{FF2B5EF4-FFF2-40B4-BE49-F238E27FC236}">
                <a16:creationId xmlns:a16="http://schemas.microsoft.com/office/drawing/2014/main" id="{47810837-1FE0-4496-AF16-718C433750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73150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1 Marcador de imagen de diapositiva">
            <a:extLst>
              <a:ext uri="{FF2B5EF4-FFF2-40B4-BE49-F238E27FC236}">
                <a16:creationId xmlns:a16="http://schemas.microsoft.com/office/drawing/2014/main" id="{8F42EDB7-07A2-4DC9-BC06-38D2AAAF81A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2 Marcador de notas">
            <a:extLst>
              <a:ext uri="{FF2B5EF4-FFF2-40B4-BE49-F238E27FC236}">
                <a16:creationId xmlns:a16="http://schemas.microsoft.com/office/drawing/2014/main" id="{E800F2C3-7221-476A-96BD-EB361D38014E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altLang="es-AR"/>
          </a:p>
        </p:txBody>
      </p:sp>
      <p:sp>
        <p:nvSpPr>
          <p:cNvPr id="27652" name="3 Marcador de número de diapositiva">
            <a:extLst>
              <a:ext uri="{FF2B5EF4-FFF2-40B4-BE49-F238E27FC236}">
                <a16:creationId xmlns:a16="http://schemas.microsoft.com/office/drawing/2014/main" id="{A9DC2EBE-A1F1-4B8B-A17A-EC622B7F1D9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2DCDC6B-582F-4012-A6F2-35DD452A0AEB}" type="slidenum">
              <a:rPr lang="es-ES" altLang="es-AR"/>
              <a:pPr>
                <a:spcBef>
                  <a:spcPct val="0"/>
                </a:spcBef>
              </a:pPr>
              <a:t>21</a:t>
            </a:fld>
            <a:endParaRPr lang="es-ES" altLang="es-A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3">
            <a:extLst>
              <a:ext uri="{FF2B5EF4-FFF2-40B4-BE49-F238E27FC236}">
                <a16:creationId xmlns:a16="http://schemas.microsoft.com/office/drawing/2014/main" id="{45D9CB21-BE61-4C85-B7D2-2C74B4C655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Informática II - UTN-FRBA - Ing. Electrónica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67BA9FD7-CE87-4EE3-BD47-798797C0F0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Curso R2001 - Ing. M. Giura</a:t>
            </a:r>
          </a:p>
        </p:txBody>
      </p:sp>
      <p:sp>
        <p:nvSpPr>
          <p:cNvPr id="32772" name="Rectangle 56">
            <a:extLst>
              <a:ext uri="{FF2B5EF4-FFF2-40B4-BE49-F238E27FC236}">
                <a16:creationId xmlns:a16="http://schemas.microsoft.com/office/drawing/2014/main" id="{9B8216DC-73F6-4374-9CB5-AA6364F1E7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5BC1E6-6DB7-4C2E-9C5F-969C43BA67EB}" type="slidenum">
              <a:rPr lang="es-AR" altLang="es-AR"/>
              <a:pPr>
                <a:spcBef>
                  <a:spcPct val="0"/>
                </a:spcBef>
              </a:pPr>
              <a:t>23</a:t>
            </a:fld>
            <a:endParaRPr lang="es-AR" altLang="es-AR"/>
          </a:p>
        </p:txBody>
      </p:sp>
      <p:sp>
        <p:nvSpPr>
          <p:cNvPr id="32773" name="Text Box 1">
            <a:extLst>
              <a:ext uri="{FF2B5EF4-FFF2-40B4-BE49-F238E27FC236}">
                <a16:creationId xmlns:a16="http://schemas.microsoft.com/office/drawing/2014/main" id="{B9BA24E3-21BE-46AB-B65E-1B3E20F3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067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</a:pPr>
            <a:r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t>Informática II - UTN-FRBA - Ing. Electrónica</a:t>
            </a:r>
          </a:p>
        </p:txBody>
      </p:sp>
      <p:sp>
        <p:nvSpPr>
          <p:cNvPr id="32774" name="Text Box 2">
            <a:extLst>
              <a:ext uri="{FF2B5EF4-FFF2-40B4-BE49-F238E27FC236}">
                <a16:creationId xmlns:a16="http://schemas.microsoft.com/office/drawing/2014/main" id="{8237F30A-F773-49FD-BDE1-EDB69FF4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067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</a:pPr>
            <a:r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t>Curso R2001 - Ing. M. Giura</a:t>
            </a:r>
          </a:p>
        </p:txBody>
      </p:sp>
      <p:sp>
        <p:nvSpPr>
          <p:cNvPr id="32775" name="Text Box 3">
            <a:extLst>
              <a:ext uri="{FF2B5EF4-FFF2-40B4-BE49-F238E27FC236}">
                <a16:creationId xmlns:a16="http://schemas.microsoft.com/office/drawing/2014/main" id="{997DBC1B-8638-4645-8AA8-2A4CF3496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671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</a:pPr>
            <a:fld id="{EA059A3F-30A0-4157-9DE2-4E2C23637C83}" type="slidenum"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</a:pPr>
              <a:t>23</a:t>
            </a:fld>
            <a:endParaRPr lang="es-AR" altLang="es-AR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6" name="Rectangle 4">
            <a:extLst>
              <a:ext uri="{FF2B5EF4-FFF2-40B4-BE49-F238E27FC236}">
                <a16:creationId xmlns:a16="http://schemas.microsoft.com/office/drawing/2014/main" id="{E8E5EE74-A113-47DB-84BD-E8DDE3F4E0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7" name="Rectangle 5">
            <a:extLst>
              <a:ext uri="{FF2B5EF4-FFF2-40B4-BE49-F238E27FC236}">
                <a16:creationId xmlns:a16="http://schemas.microsoft.com/office/drawing/2014/main" id="{0641FD02-DCD9-44DC-97AD-827C71BE3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-228600"/>
            <a:ext cx="1588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altLang="es-AR">
              <a:ea typeface="Microsoft YaHei" panose="020B0503020204020204" pitchFamily="34" charset="-122"/>
            </a:endParaRPr>
          </a:p>
        </p:txBody>
      </p:sp>
      <p:sp>
        <p:nvSpPr>
          <p:cNvPr id="32778" name="Text Box 6">
            <a:extLst>
              <a:ext uri="{FF2B5EF4-FFF2-40B4-BE49-F238E27FC236}">
                <a16:creationId xmlns:a16="http://schemas.microsoft.com/office/drawing/2014/main" id="{35A83AAE-F81D-4855-864C-37EAC11F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B4F35D-55C2-40F6-8C17-580EA5C56A99}" type="slidenum"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</a:pPr>
              <a:t>23</a:t>
            </a:fld>
            <a:endParaRPr lang="es-AR" altLang="es-AR" sz="23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32779" name="Text Box 7">
            <a:extLst>
              <a:ext uri="{FF2B5EF4-FFF2-40B4-BE49-F238E27FC236}">
                <a16:creationId xmlns:a16="http://schemas.microsoft.com/office/drawing/2014/main" id="{5C75E287-17DF-4CA9-98DD-3F076098D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8 de Mayo de 2010</a:t>
            </a:r>
          </a:p>
        </p:txBody>
      </p:sp>
      <p:sp>
        <p:nvSpPr>
          <p:cNvPr id="32780" name="Text Box 8">
            <a:extLst>
              <a:ext uri="{FF2B5EF4-FFF2-40B4-BE49-F238E27FC236}">
                <a16:creationId xmlns:a16="http://schemas.microsoft.com/office/drawing/2014/main" id="{A290D93B-EBF1-49C3-9BCE-738CB4C57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Técnicas Digitales II - R4052 - Práctica de Laboratorio - 2010</a:t>
            </a:r>
          </a:p>
        </p:txBody>
      </p:sp>
      <p:sp>
        <p:nvSpPr>
          <p:cNvPr id="32781" name="Text Box 9">
            <a:extLst>
              <a:ext uri="{FF2B5EF4-FFF2-40B4-BE49-F238E27FC236}">
                <a16:creationId xmlns:a16="http://schemas.microsoft.com/office/drawing/2014/main" id="{D8912036-11BA-4306-A50E-DE3C5421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Ing. Juan Manuel Cruz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53">
            <a:extLst>
              <a:ext uri="{FF2B5EF4-FFF2-40B4-BE49-F238E27FC236}">
                <a16:creationId xmlns:a16="http://schemas.microsoft.com/office/drawing/2014/main" id="{45D9CB21-BE61-4C85-B7D2-2C74B4C6556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Informática II - UTN-FRBA - Ing. Electrónica</a:t>
            </a:r>
          </a:p>
        </p:txBody>
      </p:sp>
      <p:sp>
        <p:nvSpPr>
          <p:cNvPr id="12" name="Rectangle 55">
            <a:extLst>
              <a:ext uri="{FF2B5EF4-FFF2-40B4-BE49-F238E27FC236}">
                <a16:creationId xmlns:a16="http://schemas.microsoft.com/office/drawing/2014/main" id="{67BA9FD7-CE87-4EE3-BD47-798797C0F08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Curso R2001 - Ing. M. Giura</a:t>
            </a:r>
          </a:p>
        </p:txBody>
      </p:sp>
      <p:sp>
        <p:nvSpPr>
          <p:cNvPr id="32772" name="Rectangle 56">
            <a:extLst>
              <a:ext uri="{FF2B5EF4-FFF2-40B4-BE49-F238E27FC236}">
                <a16:creationId xmlns:a16="http://schemas.microsoft.com/office/drawing/2014/main" id="{9B8216DC-73F6-4374-9CB5-AA6364F1E7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C5BC1E6-6DB7-4C2E-9C5F-969C43BA67EB}" type="slidenum">
              <a:rPr lang="es-AR" altLang="es-AR"/>
              <a:pPr>
                <a:spcBef>
                  <a:spcPct val="0"/>
                </a:spcBef>
              </a:pPr>
              <a:t>24</a:t>
            </a:fld>
            <a:endParaRPr lang="es-AR" altLang="es-AR"/>
          </a:p>
        </p:txBody>
      </p:sp>
      <p:sp>
        <p:nvSpPr>
          <p:cNvPr id="32773" name="Text Box 1">
            <a:extLst>
              <a:ext uri="{FF2B5EF4-FFF2-40B4-BE49-F238E27FC236}">
                <a16:creationId xmlns:a16="http://schemas.microsoft.com/office/drawing/2014/main" id="{B9BA24E3-21BE-46AB-B65E-1B3E20F32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067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</a:pPr>
            <a:r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t>Informática II - UTN-FRBA - Ing. Electrónica</a:t>
            </a:r>
          </a:p>
        </p:txBody>
      </p:sp>
      <p:sp>
        <p:nvSpPr>
          <p:cNvPr id="32774" name="Text Box 2">
            <a:extLst>
              <a:ext uri="{FF2B5EF4-FFF2-40B4-BE49-F238E27FC236}">
                <a16:creationId xmlns:a16="http://schemas.microsoft.com/office/drawing/2014/main" id="{8237F30A-F773-49FD-BDE1-EDB69FF4C9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06713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ct val="0"/>
              </a:spcBef>
            </a:pPr>
            <a:r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t>Curso R2001 - Ing. M. Giura</a:t>
            </a:r>
          </a:p>
        </p:txBody>
      </p:sp>
      <p:sp>
        <p:nvSpPr>
          <p:cNvPr id="32775" name="Text Box 3">
            <a:extLst>
              <a:ext uri="{FF2B5EF4-FFF2-40B4-BE49-F238E27FC236}">
                <a16:creationId xmlns:a16="http://schemas.microsoft.com/office/drawing/2014/main" id="{997DBC1B-8638-4645-8AA8-2A4CF3496F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6712" cy="38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</a:pPr>
            <a:fld id="{EA059A3F-30A0-4157-9DE2-4E2C23637C83}" type="slidenum">
              <a:rPr lang="es-AR" altLang="es-AR" sz="1400">
                <a:solidFill>
                  <a:srgbClr val="000000"/>
                </a:solidFill>
                <a:latin typeface="Arial" panose="020B0604020202020204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</a:pPr>
              <a:t>24</a:t>
            </a:fld>
            <a:endParaRPr lang="es-AR" altLang="es-AR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2776" name="Rectangle 4">
            <a:extLst>
              <a:ext uri="{FF2B5EF4-FFF2-40B4-BE49-F238E27FC236}">
                <a16:creationId xmlns:a16="http://schemas.microsoft.com/office/drawing/2014/main" id="{E8E5EE74-A113-47DB-84BD-E8DDE3F4E02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0" y="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77" name="Rectangle 5">
            <a:extLst>
              <a:ext uri="{FF2B5EF4-FFF2-40B4-BE49-F238E27FC236}">
                <a16:creationId xmlns:a16="http://schemas.microsoft.com/office/drawing/2014/main" id="{0641FD02-DCD9-44DC-97AD-827C71BE3B2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0" y="-228600"/>
            <a:ext cx="1588" cy="460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ts val="45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s-AR" altLang="es-AR">
              <a:ea typeface="Microsoft YaHei" panose="020B0503020204020204" pitchFamily="34" charset="-122"/>
            </a:endParaRPr>
          </a:p>
        </p:txBody>
      </p:sp>
      <p:sp>
        <p:nvSpPr>
          <p:cNvPr id="32778" name="Text Box 6">
            <a:extLst>
              <a:ext uri="{FF2B5EF4-FFF2-40B4-BE49-F238E27FC236}">
                <a16:creationId xmlns:a16="http://schemas.microsoft.com/office/drawing/2014/main" id="{35A83AAE-F81D-4855-864C-37EAC11F9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EEB4F35D-55C2-40F6-8C17-580EA5C56A99}" type="slidenum"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pPr eaLnBrk="1" hangingPunct="1">
                <a:spcBef>
                  <a:spcPct val="0"/>
                </a:spcBef>
              </a:pPr>
              <a:t>24</a:t>
            </a:fld>
            <a:endParaRPr lang="es-AR" altLang="es-AR" sz="230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32779" name="Text Box 7">
            <a:extLst>
              <a:ext uri="{FF2B5EF4-FFF2-40B4-BE49-F238E27FC236}">
                <a16:creationId xmlns:a16="http://schemas.microsoft.com/office/drawing/2014/main" id="{5C75E287-17DF-4CA9-98DD-3F076098DC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8 de Mayo de 2010</a:t>
            </a:r>
          </a:p>
        </p:txBody>
      </p:sp>
      <p:sp>
        <p:nvSpPr>
          <p:cNvPr id="32780" name="Text Box 8">
            <a:extLst>
              <a:ext uri="{FF2B5EF4-FFF2-40B4-BE49-F238E27FC236}">
                <a16:creationId xmlns:a16="http://schemas.microsoft.com/office/drawing/2014/main" id="{A290D93B-EBF1-49C3-9BCE-738CB4C572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Técnicas Digitales II - R4052 - Práctica de Laboratorio - 2010</a:t>
            </a:r>
          </a:p>
        </p:txBody>
      </p:sp>
      <p:sp>
        <p:nvSpPr>
          <p:cNvPr id="32781" name="Text Box 9">
            <a:extLst>
              <a:ext uri="{FF2B5EF4-FFF2-40B4-BE49-F238E27FC236}">
                <a16:creationId xmlns:a16="http://schemas.microsoft.com/office/drawing/2014/main" id="{D8912036-11BA-4306-A50E-DE3C542136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sz="2300">
                <a:solidFill>
                  <a:srgbClr val="000000"/>
                </a:solidFill>
                <a:latin typeface="Tahoma" panose="020B0604030504040204" pitchFamily="34" charset="0"/>
              </a:rPr>
              <a:t>Ing. Juan Manuel Cruz</a:t>
            </a:r>
          </a:p>
        </p:txBody>
      </p:sp>
    </p:spTree>
    <p:extLst>
      <p:ext uri="{BB962C8B-B14F-4D97-AF65-F5344CB8AC3E}">
        <p14:creationId xmlns:p14="http://schemas.microsoft.com/office/powerpoint/2010/main" val="1251367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67FAE85-D145-4A63-A449-889E3A8E2B5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B21CEA0-D425-4D33-AC1E-8F3BB3BD7114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66561" name="Rectangle 1">
            <a:extLst>
              <a:ext uri="{FF2B5EF4-FFF2-40B4-BE49-F238E27FC236}">
                <a16:creationId xmlns:a16="http://schemas.microsoft.com/office/drawing/2014/main" id="{3A45142E-B7C1-4AB2-B96A-996083C718E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6562" name="Rectangle 2">
            <a:extLst>
              <a:ext uri="{FF2B5EF4-FFF2-40B4-BE49-F238E27FC236}">
                <a16:creationId xmlns:a16="http://schemas.microsoft.com/office/drawing/2014/main" id="{93D7179C-B38A-4C69-A34E-F8A913B991A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23937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E34F88E-A50A-4F0C-88CC-9CEB411E250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66EA43-5219-4351-9C5D-63F0A21DD8F8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67585" name="Rectangle 1">
            <a:extLst>
              <a:ext uri="{FF2B5EF4-FFF2-40B4-BE49-F238E27FC236}">
                <a16:creationId xmlns:a16="http://schemas.microsoft.com/office/drawing/2014/main" id="{85A20EE7-33EE-4F50-993A-1BCA7399A07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6" name="Rectangle 2">
            <a:extLst>
              <a:ext uri="{FF2B5EF4-FFF2-40B4-BE49-F238E27FC236}">
                <a16:creationId xmlns:a16="http://schemas.microsoft.com/office/drawing/2014/main" id="{87C10A96-FB1B-434B-B9A3-37D220C405FA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38234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0">
            <a:extLst>
              <a:ext uri="{FF2B5EF4-FFF2-40B4-BE49-F238E27FC236}">
                <a16:creationId xmlns:a16="http://schemas.microsoft.com/office/drawing/2014/main" id="{69CEDFE3-FE68-4D66-B41E-99AC5B1F382D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@2009-Ings. Marcelo Trujillo &amp; Marcelo Giura</a:t>
            </a:r>
          </a:p>
        </p:txBody>
      </p:sp>
      <p:sp>
        <p:nvSpPr>
          <p:cNvPr id="35843" name="Rectangle 31">
            <a:extLst>
              <a:ext uri="{FF2B5EF4-FFF2-40B4-BE49-F238E27FC236}">
                <a16:creationId xmlns:a16="http://schemas.microsoft.com/office/drawing/2014/main" id="{2544D0AA-B177-4613-AE3F-0DFD534CAAC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CCE0B4-3DD2-4FE6-A88A-1BC9CD857756}" type="slidenum">
              <a:rPr lang="es-AR" altLang="es-AR"/>
              <a:pPr>
                <a:spcBef>
                  <a:spcPct val="0"/>
                </a:spcBef>
              </a:pPr>
              <a:t>27</a:t>
            </a:fld>
            <a:endParaRPr lang="es-AR" altLang="es-AR"/>
          </a:p>
        </p:txBody>
      </p:sp>
      <p:sp>
        <p:nvSpPr>
          <p:cNvPr id="35844" name="Rectangle 1">
            <a:extLst>
              <a:ext uri="{FF2B5EF4-FFF2-40B4-BE49-F238E27FC236}">
                <a16:creationId xmlns:a16="http://schemas.microsoft.com/office/drawing/2014/main" id="{3430BD69-8366-491A-A585-7DC9B9DB2E7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5" name="Rectangle 2">
            <a:extLst>
              <a:ext uri="{FF2B5EF4-FFF2-40B4-BE49-F238E27FC236}">
                <a16:creationId xmlns:a16="http://schemas.microsoft.com/office/drawing/2014/main" id="{8C60A100-BE75-4A49-AFA9-DE3DAF6F45B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alt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2">
            <a:extLst>
              <a:ext uri="{FF2B5EF4-FFF2-40B4-BE49-F238E27FC236}">
                <a16:creationId xmlns:a16="http://schemas.microsoft.com/office/drawing/2014/main" id="{69917E7B-18A9-4180-BC4B-4CAEDD0B2C0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/>
        <p:txBody>
          <a:bodyPr/>
          <a:lstStyle/>
          <a:p>
            <a:pPr>
              <a:defRPr/>
            </a:pPr>
            <a:r>
              <a:rPr lang="es-AR"/>
              <a:t>@2009-Ings. Marcelo Trujillo &amp; Marcelo Giura</a:t>
            </a:r>
          </a:p>
        </p:txBody>
      </p:sp>
      <p:sp>
        <p:nvSpPr>
          <p:cNvPr id="6147" name="Rectangle 13">
            <a:extLst>
              <a:ext uri="{FF2B5EF4-FFF2-40B4-BE49-F238E27FC236}">
                <a16:creationId xmlns:a16="http://schemas.microsoft.com/office/drawing/2014/main" id="{93C89430-E229-423B-AC41-C933736F0C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0662AF9-4CF0-4A52-A9C4-2ABA266E8BF3}" type="slidenum">
              <a:rPr lang="es-AR" altLang="es-AR"/>
              <a:pPr>
                <a:spcBef>
                  <a:spcPct val="0"/>
                </a:spcBef>
              </a:pPr>
              <a:t>3</a:t>
            </a:fld>
            <a:endParaRPr lang="es-AR" altLang="es-AR"/>
          </a:p>
        </p:txBody>
      </p:sp>
      <p:sp>
        <p:nvSpPr>
          <p:cNvPr id="6148" name="Text Box 1">
            <a:extLst>
              <a:ext uri="{FF2B5EF4-FFF2-40B4-BE49-F238E27FC236}">
                <a16:creationId xmlns:a16="http://schemas.microsoft.com/office/drawing/2014/main" id="{04550E8C-8E53-4220-9594-DEBBB52C9A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s-AR" altLang="es-AR" b="1">
                <a:solidFill>
                  <a:srgbClr val="FFFFFF"/>
                </a:solidFill>
                <a:latin typeface="Tahoma" panose="020B0604030504040204" pitchFamily="34" charset="0"/>
                <a:ea typeface="DejaVu Sans Condensed"/>
                <a:cs typeface="DejaVu Sans Condensed"/>
              </a:rPr>
              <a:t>@2009-Ings. Marcelo Trujillo &amp; Marcelo Giura</a:t>
            </a:r>
          </a:p>
        </p:txBody>
      </p:sp>
      <p:sp>
        <p:nvSpPr>
          <p:cNvPr id="6149" name="Text Box 2">
            <a:extLst>
              <a:ext uri="{FF2B5EF4-FFF2-40B4-BE49-F238E27FC236}">
                <a16:creationId xmlns:a16="http://schemas.microsoft.com/office/drawing/2014/main" id="{FED90109-2027-4AB3-9B06-DB2A22FAE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6200" y="8686800"/>
            <a:ext cx="2963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b"/>
          <a:lstStyle>
            <a:lvl1pPr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567F7B92-D821-4C24-8823-4144AE85FF77}" type="slidenum">
              <a:rPr lang="es-AR" altLang="es-AR" b="1">
                <a:solidFill>
                  <a:srgbClr val="FFFFFF"/>
                </a:solidFill>
                <a:latin typeface="Tahoma" panose="020B0604030504040204" pitchFamily="34" charset="0"/>
                <a:ea typeface="DejaVu Sans Condensed"/>
                <a:cs typeface="DejaVu Sans Condensed"/>
              </a:rPr>
              <a:pPr algn="r" eaLnBrk="1" hangingPunct="1">
                <a:spcBef>
                  <a:spcPct val="0"/>
                </a:spcBef>
              </a:pPr>
              <a:t>3</a:t>
            </a:fld>
            <a:endParaRPr lang="es-AR" altLang="es-AR" b="1">
              <a:solidFill>
                <a:srgbClr val="FFFFFF"/>
              </a:solidFill>
              <a:latin typeface="Tahoma" panose="020B0604030504040204" pitchFamily="34" charset="0"/>
              <a:ea typeface="DejaVu Sans Condensed"/>
              <a:cs typeface="DejaVu Sans Condensed"/>
            </a:endParaRPr>
          </a:p>
        </p:txBody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1D1FA910-B654-499A-8223-3D32004BEC1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51" name="Rectangle 4">
            <a:extLst>
              <a:ext uri="{FF2B5EF4-FFF2-40B4-BE49-F238E27FC236}">
                <a16:creationId xmlns:a16="http://schemas.microsoft.com/office/drawing/2014/main" id="{1AD6CB41-BEE5-401D-BD7A-6D1FF39EDAC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2850" cy="4127500"/>
          </a:xfr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endParaRPr lang="es-AR" alt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763965F-7273-48AC-9FE7-392A22FA8C3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F9F9B19-5076-4765-A917-E4C576E1CED3}" type="slidenum">
              <a:rPr lang="es-AR" altLang="es-AR"/>
              <a:pPr/>
              <a:t>28</a:t>
            </a:fld>
            <a:endParaRPr lang="es-AR" altLang="es-AR"/>
          </a:p>
        </p:txBody>
      </p:sp>
      <p:sp>
        <p:nvSpPr>
          <p:cNvPr id="69633" name="Rectangle 1">
            <a:extLst>
              <a:ext uri="{FF2B5EF4-FFF2-40B4-BE49-F238E27FC236}">
                <a16:creationId xmlns:a16="http://schemas.microsoft.com/office/drawing/2014/main" id="{3F59360F-5128-4729-9052-228F4F338FB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9700" y="777875"/>
            <a:ext cx="6818313" cy="383698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4" name="Rectangle 2">
            <a:extLst>
              <a:ext uri="{FF2B5EF4-FFF2-40B4-BE49-F238E27FC236}">
                <a16:creationId xmlns:a16="http://schemas.microsoft.com/office/drawing/2014/main" id="{11E1712F-D2B4-4006-9A9E-C56122F6ACD1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09613" y="4860925"/>
            <a:ext cx="5678487" cy="460533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792961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1 Marcador de imagen de diapositiva">
            <a:extLst>
              <a:ext uri="{FF2B5EF4-FFF2-40B4-BE49-F238E27FC236}">
                <a16:creationId xmlns:a16="http://schemas.microsoft.com/office/drawing/2014/main" id="{A2131766-C6EC-4AD4-BD8F-61C1A92509B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2 Marcador de notas">
            <a:extLst>
              <a:ext uri="{FF2B5EF4-FFF2-40B4-BE49-F238E27FC236}">
                <a16:creationId xmlns:a16="http://schemas.microsoft.com/office/drawing/2014/main" id="{C44D6CC4-5679-4E37-AA58-B61F385C16A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AR" altLang="es-AR"/>
          </a:p>
        </p:txBody>
      </p:sp>
      <p:sp>
        <p:nvSpPr>
          <p:cNvPr id="8196" name="3 Marcador de número de diapositiva">
            <a:extLst>
              <a:ext uri="{FF2B5EF4-FFF2-40B4-BE49-F238E27FC236}">
                <a16:creationId xmlns:a16="http://schemas.microsoft.com/office/drawing/2014/main" id="{5D005231-B857-4D2F-925E-8825D80370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115DA-70FA-40EA-B092-E29FC8A7CCBB}" type="slidenum">
              <a:rPr lang="es-ES" altLang="es-AR"/>
              <a:pPr>
                <a:spcBef>
                  <a:spcPct val="0"/>
                </a:spcBef>
              </a:pPr>
              <a:t>5</a:t>
            </a:fld>
            <a:endParaRPr lang="es-ES" alt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1 Marcador de imagen de diapositiva">
            <a:extLst>
              <a:ext uri="{FF2B5EF4-FFF2-40B4-BE49-F238E27FC236}">
                <a16:creationId xmlns:a16="http://schemas.microsoft.com/office/drawing/2014/main" id="{255EF1B7-6A00-4543-94E2-88014FAF7C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7" name="2 Marcador de notas">
            <a:extLst>
              <a:ext uri="{FF2B5EF4-FFF2-40B4-BE49-F238E27FC236}">
                <a16:creationId xmlns:a16="http://schemas.microsoft.com/office/drawing/2014/main" id="{39A5CDD6-3B69-426F-A2A7-D56DFBBF219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s-AR" altLang="es-AR" dirty="0"/>
          </a:p>
        </p:txBody>
      </p:sp>
      <p:sp>
        <p:nvSpPr>
          <p:cNvPr id="16388" name="3 Marcador de número de diapositiva">
            <a:extLst>
              <a:ext uri="{FF2B5EF4-FFF2-40B4-BE49-F238E27FC236}">
                <a16:creationId xmlns:a16="http://schemas.microsoft.com/office/drawing/2014/main" id="{E58F6AB4-A564-47A4-B979-AFFEE946FB1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4BFA1DB-879D-4047-9494-D1A492B882F4}" type="slidenum">
              <a:rPr lang="es-ES" altLang="es-AR"/>
              <a:pPr>
                <a:spcBef>
                  <a:spcPct val="0"/>
                </a:spcBef>
              </a:pPr>
              <a:t>10</a:t>
            </a:fld>
            <a:endParaRPr lang="es-ES" altLang="es-AR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391C78BE-FAA2-4500-8990-094BB878B2D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B558FA-36EC-46D6-8D17-D5FD1B0BDB83}" type="slidenum">
              <a:rPr lang="es-AR" altLang="es-AR"/>
              <a:pPr/>
              <a:t>11</a:t>
            </a:fld>
            <a:endParaRPr lang="es-AR" altLang="es-AR"/>
          </a:p>
        </p:txBody>
      </p:sp>
      <p:sp>
        <p:nvSpPr>
          <p:cNvPr id="52225" name="Rectangle 1">
            <a:extLst>
              <a:ext uri="{FF2B5EF4-FFF2-40B4-BE49-F238E27FC236}">
                <a16:creationId xmlns:a16="http://schemas.microsoft.com/office/drawing/2014/main" id="{FF1A3B29-5236-4A30-BE8D-478D3719B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300">
                <a:latin typeface="+mn-lt" charset="0"/>
                <a:cs typeface="+mn-ea" charset="0"/>
              </a:rPr>
              <a:t>Informática II - UTN-FRBA - Ing. Electrónica</a:t>
            </a:r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9816C238-DA1E-4F4D-95F1-5F0E6962B9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2185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300">
                <a:latin typeface="+mn-lt" charset="0"/>
                <a:cs typeface="+mn-ea" charset="0"/>
              </a:rPr>
              <a:t>Curso R2001 - Ing. M. Giura</a:t>
            </a:r>
          </a:p>
        </p:txBody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CA09F043-448A-4FC5-8625-06BD782427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9721850"/>
            <a:ext cx="307498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100000"/>
              </a:lnSpc>
            </a:pPr>
            <a:fld id="{E1E820B9-8239-4C2D-9352-ECE1ABA183E8}" type="slidenum">
              <a:rPr lang="es-AR" altLang="es-AR" sz="1300">
                <a:latin typeface="+mn-lt" charset="0"/>
                <a:cs typeface="+mn-ea" charset="0"/>
              </a:rPr>
              <a:pPr algn="r">
                <a:lnSpc>
                  <a:spcPct val="100000"/>
                </a:lnSpc>
              </a:pPr>
              <a:t>11</a:t>
            </a:fld>
            <a:endParaRPr lang="es-AR" altLang="es-AR" sz="1300">
              <a:latin typeface="+mn-lt" charset="0"/>
              <a:cs typeface="+mn-ea" charset="0"/>
            </a:endParaRPr>
          </a:p>
        </p:txBody>
      </p:sp>
      <p:sp>
        <p:nvSpPr>
          <p:cNvPr id="52228" name="Rectangle 4">
            <a:extLst>
              <a:ext uri="{FF2B5EF4-FFF2-40B4-BE49-F238E27FC236}">
                <a16:creationId xmlns:a16="http://schemas.microsoft.com/office/drawing/2014/main" id="{ADF68553-0D3C-43CF-8347-2165A2CC7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</a:pPr>
            <a:r>
              <a:rPr lang="es-AR" altLang="es-AR" sz="1500">
                <a:cs typeface="+mn-ea" charset="0"/>
              </a:rPr>
              <a:t>Informática II - UTN-FRBA - Ing. Electrónica</a:t>
            </a:r>
          </a:p>
        </p:txBody>
      </p:sp>
      <p:sp>
        <p:nvSpPr>
          <p:cNvPr id="52229" name="Rectangle 5">
            <a:extLst>
              <a:ext uri="{FF2B5EF4-FFF2-40B4-BE49-F238E27FC236}">
                <a16:creationId xmlns:a16="http://schemas.microsoft.com/office/drawing/2014/main" id="{4E254455-74FB-4FA9-9178-9011BCC33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23438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</a:pPr>
            <a:r>
              <a:rPr lang="es-AR" altLang="es-AR" sz="1500">
                <a:cs typeface="+mn-ea" charset="0"/>
              </a:rPr>
              <a:t>Curso R2001 - Ing. M. Giura</a:t>
            </a:r>
          </a:p>
        </p:txBody>
      </p:sp>
      <p:sp>
        <p:nvSpPr>
          <p:cNvPr id="52230" name="Rectangle 6">
            <a:extLst>
              <a:ext uri="{FF2B5EF4-FFF2-40B4-BE49-F238E27FC236}">
                <a16:creationId xmlns:a16="http://schemas.microsoft.com/office/drawing/2014/main" id="{C0233A6B-1673-4C5E-A834-99555CAAE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9723438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fld id="{444584E3-EFA4-427F-9D34-8CB2EC6097DB}" type="slidenum">
              <a:rPr lang="es-AR" altLang="es-AR" sz="1500">
                <a:cs typeface="+mn-ea" charset="0"/>
              </a:rPr>
              <a:pPr>
                <a:lnSpc>
                  <a:spcPct val="100000"/>
                </a:lnSpc>
              </a:pPr>
              <a:t>11</a:t>
            </a:fld>
            <a:endParaRPr lang="es-AR" altLang="es-AR" sz="1500">
              <a:cs typeface="+mn-ea" charset="0"/>
            </a:endParaRPr>
          </a:p>
        </p:txBody>
      </p:sp>
      <p:sp>
        <p:nvSpPr>
          <p:cNvPr id="52231" name="Rectangle 7">
            <a:extLst>
              <a:ext uri="{FF2B5EF4-FFF2-40B4-BE49-F238E27FC236}">
                <a16:creationId xmlns:a16="http://schemas.microsoft.com/office/drawing/2014/main" id="{FD185742-64AC-48F9-8173-58F91982C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860925"/>
            <a:ext cx="5199063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2232" name="Rectangle 8">
            <a:extLst>
              <a:ext uri="{FF2B5EF4-FFF2-40B4-BE49-F238E27FC236}">
                <a16:creationId xmlns:a16="http://schemas.microsoft.com/office/drawing/2014/main" id="{872C12CD-1C08-4D15-B407-99D3E14014AA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8487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741528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6">
            <a:extLst>
              <a:ext uri="{FF2B5EF4-FFF2-40B4-BE49-F238E27FC236}">
                <a16:creationId xmlns:a16="http://schemas.microsoft.com/office/drawing/2014/main" id="{5C5401EF-5011-49F7-AB80-BDAF47C958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751FD1-B441-41F2-85CF-B59287C92E99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53249" name="Rectangle 1">
            <a:extLst>
              <a:ext uri="{FF2B5EF4-FFF2-40B4-BE49-F238E27FC236}">
                <a16:creationId xmlns:a16="http://schemas.microsoft.com/office/drawing/2014/main" id="{A4312B96-1F61-486C-B71E-0D55155D2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300">
                <a:latin typeface="+mn-lt" charset="0"/>
                <a:cs typeface="+mn-ea" charset="0"/>
              </a:rPr>
              <a:t>Informática II - UTN-FRBA - Ing. Electrónica</a:t>
            </a:r>
          </a:p>
        </p:txBody>
      </p:sp>
      <p:sp>
        <p:nvSpPr>
          <p:cNvPr id="53250" name="Rectangle 2">
            <a:extLst>
              <a:ext uri="{FF2B5EF4-FFF2-40B4-BE49-F238E27FC236}">
                <a16:creationId xmlns:a16="http://schemas.microsoft.com/office/drawing/2014/main" id="{D2F3D46D-E489-48D0-8638-6202CDCC8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21850"/>
            <a:ext cx="3074988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300">
                <a:latin typeface="+mn-lt" charset="0"/>
                <a:cs typeface="+mn-ea" charset="0"/>
              </a:rPr>
              <a:t>Curso R2001 - Ing. M. Giura</a:t>
            </a:r>
          </a:p>
        </p:txBody>
      </p:sp>
      <p:sp>
        <p:nvSpPr>
          <p:cNvPr id="53251" name="Rectangle 3">
            <a:extLst>
              <a:ext uri="{FF2B5EF4-FFF2-40B4-BE49-F238E27FC236}">
                <a16:creationId xmlns:a16="http://schemas.microsoft.com/office/drawing/2014/main" id="{5DCD9823-7DFC-4B31-99A5-250468A5B5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21138" y="9721850"/>
            <a:ext cx="3074987" cy="509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9000" tIns="49680" rIns="99000" bIns="4968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>
              <a:lnSpc>
                <a:spcPct val="100000"/>
              </a:lnSpc>
            </a:pPr>
            <a:fld id="{00A3AAAF-70F9-4E9A-A532-423BC4CF4412}" type="slidenum">
              <a:rPr lang="es-AR" altLang="es-AR" sz="1300">
                <a:latin typeface="+mn-lt" charset="0"/>
                <a:cs typeface="+mn-ea" charset="0"/>
              </a:rPr>
              <a:pPr algn="r">
                <a:lnSpc>
                  <a:spcPct val="100000"/>
                </a:lnSpc>
              </a:pPr>
              <a:t>12</a:t>
            </a:fld>
            <a:endParaRPr lang="es-AR" altLang="es-AR" sz="1300">
              <a:latin typeface="+mn-lt" charset="0"/>
              <a:cs typeface="+mn-ea" charset="0"/>
            </a:endParaRPr>
          </a:p>
        </p:txBody>
      </p:sp>
      <p:sp>
        <p:nvSpPr>
          <p:cNvPr id="53252" name="Rectangle 4">
            <a:extLst>
              <a:ext uri="{FF2B5EF4-FFF2-40B4-BE49-F238E27FC236}">
                <a16:creationId xmlns:a16="http://schemas.microsoft.com/office/drawing/2014/main" id="{EFC3DD6B-9510-477D-AD97-A868FF6B7C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</a:pPr>
            <a:r>
              <a:rPr lang="es-AR" altLang="es-AR" sz="1500">
                <a:cs typeface="+mn-ea" charset="0"/>
              </a:rPr>
              <a:t>Informática II - UTN-FRBA - Ing. Electrónica</a:t>
            </a:r>
          </a:p>
        </p:txBody>
      </p:sp>
      <p:sp>
        <p:nvSpPr>
          <p:cNvPr id="53253" name="Rectangle 5">
            <a:extLst>
              <a:ext uri="{FF2B5EF4-FFF2-40B4-BE49-F238E27FC236}">
                <a16:creationId xmlns:a16="http://schemas.microsoft.com/office/drawing/2014/main" id="{3586B9F1-6D60-4227-A58C-08022C283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723438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93000"/>
              </a:lnSpc>
            </a:pPr>
            <a:r>
              <a:rPr lang="es-AR" altLang="es-AR" sz="1500">
                <a:cs typeface="+mn-ea" charset="0"/>
              </a:rPr>
              <a:t>Curso R2001 - Ing. M. Giura</a:t>
            </a:r>
          </a:p>
        </p:txBody>
      </p:sp>
      <p:sp>
        <p:nvSpPr>
          <p:cNvPr id="53254" name="Rectangle 6">
            <a:extLst>
              <a:ext uri="{FF2B5EF4-FFF2-40B4-BE49-F238E27FC236}">
                <a16:creationId xmlns:a16="http://schemas.microsoft.com/office/drawing/2014/main" id="{735438B2-4255-4F85-9D05-209CA0167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17963" y="9723438"/>
            <a:ext cx="30067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fld id="{B5BB9522-BEE8-4E60-96B0-309BE941F999}" type="slidenum">
              <a:rPr lang="es-AR" altLang="es-AR" sz="1500">
                <a:cs typeface="+mn-ea" charset="0"/>
              </a:rPr>
              <a:pPr>
                <a:lnSpc>
                  <a:spcPct val="100000"/>
                </a:lnSpc>
              </a:pPr>
              <a:t>12</a:t>
            </a:fld>
            <a:endParaRPr lang="es-AR" altLang="es-AR" sz="1500">
              <a:cs typeface="+mn-ea" charset="0"/>
            </a:endParaRPr>
          </a:p>
        </p:txBody>
      </p:sp>
      <p:sp>
        <p:nvSpPr>
          <p:cNvPr id="53255" name="Rectangle 7">
            <a:extLst>
              <a:ext uri="{FF2B5EF4-FFF2-40B4-BE49-F238E27FC236}">
                <a16:creationId xmlns:a16="http://schemas.microsoft.com/office/drawing/2014/main" id="{9515FEF5-6248-42D2-9C8D-9E27FBC80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6150" y="4860925"/>
            <a:ext cx="5199063" cy="460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53256" name="Rectangle 8">
            <a:extLst>
              <a:ext uri="{FF2B5EF4-FFF2-40B4-BE49-F238E27FC236}">
                <a16:creationId xmlns:a16="http://schemas.microsoft.com/office/drawing/2014/main" id="{07C5A15F-648E-4F22-95F8-9CD70BB005BC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09613" y="4860925"/>
            <a:ext cx="5678487" cy="46037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831698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6287D97-C7EE-41BB-A6DE-78A4E969BAD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5567A88-BE33-4C63-BC1D-3B9CE867B3A8}" type="slidenum">
              <a:rPr lang="es-AR" altLang="es-AR"/>
              <a:pPr/>
              <a:t>13</a:t>
            </a:fld>
            <a:endParaRPr lang="es-AR" altLang="es-AR"/>
          </a:p>
        </p:txBody>
      </p:sp>
      <p:sp>
        <p:nvSpPr>
          <p:cNvPr id="54273" name="Rectangle 1">
            <a:extLst>
              <a:ext uri="{FF2B5EF4-FFF2-40B4-BE49-F238E27FC236}">
                <a16:creationId xmlns:a16="http://schemas.microsoft.com/office/drawing/2014/main" id="{920811EA-3606-43CD-BFED-575EF9DF0EE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B3C03602-1EB3-4D11-9C16-A4756AAEB325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276307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8E0D701-5DBF-4DDB-9F9A-3CFC785EE2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E393A72-DAA8-4752-B326-C83F4331B7E6}" type="slidenum">
              <a:rPr lang="es-AR" altLang="es-AR"/>
              <a:pPr/>
              <a:t>14</a:t>
            </a:fld>
            <a:endParaRPr lang="es-AR" altLang="es-AR"/>
          </a:p>
        </p:txBody>
      </p:sp>
      <p:sp>
        <p:nvSpPr>
          <p:cNvPr id="55297" name="Rectangle 1">
            <a:extLst>
              <a:ext uri="{FF2B5EF4-FFF2-40B4-BE49-F238E27FC236}">
                <a16:creationId xmlns:a16="http://schemas.microsoft.com/office/drawing/2014/main" id="{3A6675F6-D01F-49D9-8565-639A7301B6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5298" name="Rectangle 2">
            <a:extLst>
              <a:ext uri="{FF2B5EF4-FFF2-40B4-BE49-F238E27FC236}">
                <a16:creationId xmlns:a16="http://schemas.microsoft.com/office/drawing/2014/main" id="{F72FF629-A6F1-471F-B06C-C1BA590FD9E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13283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53F0058-6FF7-4103-A368-FBF894D3F77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AB0B98F-DA64-4E73-BD6F-92874D761728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56321" name="Rectangle 1">
            <a:extLst>
              <a:ext uri="{FF2B5EF4-FFF2-40B4-BE49-F238E27FC236}">
                <a16:creationId xmlns:a16="http://schemas.microsoft.com/office/drawing/2014/main" id="{DFEA41C4-C6FD-41DE-98C5-F14005EF9F23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217488" y="812800"/>
            <a:ext cx="7123112" cy="40084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6322" name="Rectangle 2">
            <a:extLst>
              <a:ext uri="{FF2B5EF4-FFF2-40B4-BE49-F238E27FC236}">
                <a16:creationId xmlns:a16="http://schemas.microsoft.com/office/drawing/2014/main" id="{0FDB7643-C0CE-41FB-AF7A-1DD53E0B15AC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944767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CF605C-1BA6-42F7-829F-DE322DC4673B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726AD-0CD6-4997-BA2A-70AC48CD7D6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5572872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2638CF4-9C03-458E-B5DF-5976F698E5F5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35C9A3-52D6-484F-8881-2CEB93E3D41A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613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978E1B-04DB-4C84-8E45-49C3F9F46926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C33B52-4153-42CF-AA7A-9575500FEF9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580922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4F9A96-06A2-4269-80BE-F8BA095EA9B0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8D67BB-1A82-49EC-9481-C9D0E8BD860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52201898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996432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01591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60196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90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81269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6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6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878331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250683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78403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37E6FB-10DF-4082-8FA9-CFCB3996AAF9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364D0E-6AED-41A5-902A-85EC7926E984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12235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5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6" indent="0">
              <a:buNone/>
              <a:defRPr sz="1400"/>
            </a:lvl2pPr>
            <a:lvl3pPr marL="914132" indent="0">
              <a:buNone/>
              <a:defRPr sz="1200"/>
            </a:lvl3pPr>
            <a:lvl4pPr marL="1371198" indent="0">
              <a:buNone/>
              <a:defRPr sz="1000"/>
            </a:lvl4pPr>
            <a:lvl5pPr marL="1828263" indent="0">
              <a:buNone/>
              <a:defRPr sz="1000"/>
            </a:lvl5pPr>
            <a:lvl6pPr marL="2285329" indent="0">
              <a:buNone/>
              <a:defRPr sz="1000"/>
            </a:lvl6pPr>
            <a:lvl7pPr marL="2742395" indent="0">
              <a:buNone/>
              <a:defRPr sz="1000"/>
            </a:lvl7pPr>
            <a:lvl8pPr marL="3199461" indent="0">
              <a:buNone/>
              <a:defRPr sz="1000"/>
            </a:lvl8pPr>
            <a:lvl9pPr marL="3656527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395349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060518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174413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40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662735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3042881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6735744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2540058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13246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589435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3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9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9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3" y="5037663"/>
            <a:ext cx="897467" cy="279400"/>
          </a:xfrm>
        </p:spPr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8" y="5037663"/>
            <a:ext cx="5214635" cy="279400"/>
          </a:xfrm>
        </p:spPr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1" y="5037663"/>
            <a:ext cx="551167" cy="279400"/>
          </a:xfrm>
        </p:spPr>
        <p:txBody>
          <a:bodyPr/>
          <a:lstStyle/>
          <a:p>
            <a:fld id="{DA9B7A19-5A4B-4AF0-8C4B-2C70CDEC51D0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73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84287D-5689-45AE-9F34-415850D7C10E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40D358-C1AC-49E1-88DA-F298F0560F6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6094530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506E0-CD51-4887-A559-0FDBB52E4B62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67996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70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2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99F56-8DE9-4E36-B1FA-F735D1749569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4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6201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1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5" y="2560321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E8D172-60FE-46D8-9A5D-B34C073D71E3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87108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3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3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32480-1FAF-4337-B40D-86A8DE23BCFD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4632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06E26-2BCE-45D5-B516-8BE6FED13FEA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467291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59E776-43FA-4776-9AB5-C040A9B72EE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321375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2" y="1388535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2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2" y="3031066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06A87E-5638-4D9A-A6D0-636959A6F8E6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0242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883833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2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0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4F9AC2-0FA9-4E28-8889-746E5AA5E4D0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952601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8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98396627"/>
      </p:ext>
    </p:extLst>
  </p:cSld>
  <p:clrMapOvr>
    <a:masterClrMapping/>
  </p:clrMapOvr>
  <p:hf sldNum="0" hdr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3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400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495935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FFF87-E624-401D-900A-3BDF6A26640A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8F63F7-9B93-45DF-92E4-1059439716BB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736706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3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400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sp>
        <p:nvSpPr>
          <p:cNvPr id="14" name="TextBox 13"/>
          <p:cNvSpPr txBox="1"/>
          <p:nvPr/>
        </p:nvSpPr>
        <p:spPr>
          <a:xfrm>
            <a:off x="862014" y="879961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2247746"/>
      </p:ext>
    </p:extLst>
  </p:cSld>
  <p:clrMapOvr>
    <a:masterClrMapping/>
  </p:clrMapOvr>
  <p:hf sldNum="0"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3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809315296"/>
      </p:ext>
    </p:extLst>
  </p:cSld>
  <p:clrMapOvr>
    <a:masterClrMapping/>
  </p:clrMapOvr>
  <p:hf sldNum="0"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sp>
        <p:nvSpPr>
          <p:cNvPr id="12" name="TextBox 11"/>
          <p:cNvSpPr txBox="1"/>
          <p:nvPr/>
        </p:nvSpPr>
        <p:spPr>
          <a:xfrm>
            <a:off x="862014" y="879961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8162370"/>
      </p:ext>
    </p:extLst>
  </p:cSld>
  <p:clrMapOvr>
    <a:masterClrMapping/>
  </p:clrMapOvr>
  <p:hf sldNum="0"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400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1744927"/>
      </p:ext>
    </p:extLst>
  </p:cSld>
  <p:clrMapOvr>
    <a:masterClrMapping/>
  </p:clrMapOvr>
  <p:hf sldNum="0"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742877-9F9F-4EDA-9AFF-F561850DB3C7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11415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7" y="982132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9" y="982133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14/05/17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04CE63-DC3A-456C-9EAF-258DA86111CF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673508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7B6E-E7FE-40BC-925A-6188E7C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1" y="463551"/>
            <a:ext cx="10303933" cy="1422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A4CCD-232E-4940-934F-B36D71C058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74E8C-D474-4F1E-89F4-777DA781957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5"/>
            <a:ext cx="38015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DE5475-3388-45FF-840E-A2A63F666D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05158133"/>
      </p:ext>
    </p:extLst>
  </p:cSld>
  <p:clrMapOvr>
    <a:masterClrMapping/>
  </p:clrMapOvr>
  <p:hf sldNum="0"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3C281-722E-4045-B200-09CC0355E0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8481586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110F8-E09D-450A-BBF5-6542AE74DC9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503298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3846C-4EEF-4FC8-BD9E-6D8897B5FD7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2548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66CDAAE-0361-4609-A34A-54B39F704263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DD44BC-BFC5-43C8-8F88-E29ED36E40F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4691428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E2B33-2AF3-4683-A0FD-72EED96CB97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0071558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7F404-68C3-4E57-848D-D6D62939CFBA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9210326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449C6-DF66-41F6-8E90-215E0CE67D8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8969041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6201293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67356-1A85-48CA-A186-BE02335AB31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6740204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1B400-6AC0-4191-85F3-BF367B2C054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414257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8D113-24CD-4043-BA38-3A259733B77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3423192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32330-F157-40AA-A206-0075D8C54AE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16295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4F9A96-06A2-4269-80BE-F8BA095EA9B0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8D67BB-1A82-49EC-9481-C9D0E8BD860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58486335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AC9D1E-F0C6-403A-88E5-B0F5E369E79C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6B0F6-13C8-46B9-9D5B-D425A3C11E5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928311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5887A4-7737-4A08-B415-74E4FEA37C06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EDB5B6-237F-43A8-A2EE-1736427439F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82815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6B4953-A58C-49E4-981F-E4F3EDE45DCA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4C0B8-2123-4FB0-AD5A-E371DCC7AD66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3417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1.xml"/><Relationship Id="rId21" Type="http://schemas.openxmlformats.org/officeDocument/2006/relationships/image" Target="../media/image7.png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image" Target="../media/image6.pn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FE4F9A96-06A2-4269-80BE-F8BA095EA9B0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pPr>
              <a:defRPr/>
            </a:pPr>
            <a:fld id="{908D67BB-1A82-49EC-9481-C9D0E8BD860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72772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95388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  <p:sldLayoutId id="2147483840" r:id="rId12"/>
    <p:sldLayoutId id="2147483841" r:id="rId13"/>
    <p:sldLayoutId id="2147483842" r:id="rId14"/>
    <p:sldLayoutId id="2147483843" r:id="rId15"/>
    <p:sldLayoutId id="2147483844" r:id="rId16"/>
  </p:sldLayoutIdLst>
  <p:hf sldNum="0" hdr="0" dt="0"/>
  <p:txStyles>
    <p:titleStyle>
      <a:lvl1pPr algn="l" defTabSz="457203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3" indent="-342903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5" indent="-28575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8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10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1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17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19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2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25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FE4F9A96-06A2-4269-80BE-F8BA095EA9B0}" type="datetime1">
              <a:rPr lang="es-ES" smtClean="0"/>
              <a:pPr>
                <a:defRPr/>
              </a:pPr>
              <a:t>06/10/2021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r>
              <a:rPr lang="es-ES"/>
              <a:t>Ing.Marcelo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2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pPr>
              <a:defRPr/>
            </a:pPr>
            <a:fld id="{908D67BB-1A82-49EC-9481-C9D0E8BD8608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58483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6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8" r:id="rId13"/>
    <p:sldLayoutId id="2147483859" r:id="rId14"/>
    <p:sldLayoutId id="2147483860" r:id="rId15"/>
    <p:sldLayoutId id="2147483861" r:id="rId16"/>
    <p:sldLayoutId id="2147483862" r:id="rId17"/>
    <p:sldLayoutId id="2147483863" r:id="rId18"/>
  </p:sldLayoutIdLst>
  <p:hf hdr="0" dt="0"/>
  <p:txStyles>
    <p:titleStyle>
      <a:lvl1pPr algn="ctr" defTabSz="457203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2" indent="-28575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5" indent="-28575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8" indent="-28575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60" indent="-171451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64" indent="-171451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17" indent="-22860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19" indent="-22860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23" indent="-22860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25" indent="-228602" algn="l" defTabSz="457203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A97567-C7FF-4317-87A5-92F571F7FBA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9866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uperrobotica.com/Images/S310119big.JPG" TargetMode="External"/><Relationship Id="rId7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gif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6.jpeg"/><Relationship Id="rId4" Type="http://schemas.openxmlformats.org/officeDocument/2006/relationships/hyperlink" Target="http://www.superrobotica.com/Images/S310119big.JP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superrobotica.com/Images/S310119big.JPG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16.jpeg"/><Relationship Id="rId4" Type="http://schemas.openxmlformats.org/officeDocument/2006/relationships/hyperlink" Target="http://www.superrobotica.com/Images/S310119big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619CACD1-C5E8-4CA4-B75A-E258FD84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377853"/>
            <a:ext cx="2522538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49DA2C71-A6F1-4443-81C4-251D4EA0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054" y="322982"/>
            <a:ext cx="8229600" cy="1313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8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Informática II</a:t>
            </a:r>
            <a:endParaRPr kumimoji="0" lang="es-AR" altLang="es-AR" sz="96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F1A388D1-0552-4A8D-8C08-5C353466B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4725144"/>
            <a:ext cx="3024336" cy="19693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Realizado con aportes de: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s-AR" altLang="es-AR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Marcelo Trujillo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Ing. Gabriel Mandrut</a:t>
            </a:r>
            <a:endParaRPr kumimoji="0" lang="es-AR" altLang="es-AR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Marcelo Giura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Gabriel Soccodato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Ing. Nahuel </a:t>
            </a:r>
            <a:r>
              <a:rPr lang="es-AR" altLang="es-AR" sz="1800" i="1" dirty="0" err="1">
                <a:solidFill>
                  <a:srgbClr val="FFFF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Gonzalez</a:t>
            </a:r>
            <a:endParaRPr kumimoji="0" lang="es-AR" altLang="es-AR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676D48-D66B-4116-8349-806D9224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D68E4-6B7D-4541-9A42-E83E7EA140F2}" type="slidenum">
              <a:rPr kumimoji="0" lang="es-AR" alt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AR" altLang="es-A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26" name="Picture 2" descr="Erich Styger ar Twitter: “My order from Mouser arrived today :-) : the #NXP  #LPC845-BRK boards: ARM Cortex-M0+ for less than $6 in a breadboard  friendly format! Cannot wait to try it">
            <a:extLst>
              <a:ext uri="{FF2B5EF4-FFF2-40B4-BE49-F238E27FC236}">
                <a16:creationId xmlns:a16="http://schemas.microsoft.com/office/drawing/2014/main" id="{50C45A71-BDF3-4ED8-AC7A-14B5F20D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12" y="5109778"/>
            <a:ext cx="2522538" cy="15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C9FB66-E158-42B3-B3E5-F82138028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3" y="4527733"/>
            <a:ext cx="876066" cy="746825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43E7200-01DD-415A-950A-86012C1E3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9599" y="204602"/>
            <a:ext cx="2669827" cy="2285811"/>
          </a:xfrm>
          <a:prstGeom prst="rect">
            <a:avLst/>
          </a:prstGeom>
        </p:spPr>
      </p:pic>
      <p:sp>
        <p:nvSpPr>
          <p:cNvPr id="10" name="Text Box 3">
            <a:extLst>
              <a:ext uri="{FF2B5EF4-FFF2-40B4-BE49-F238E27FC236}">
                <a16:creationId xmlns:a16="http://schemas.microsoft.com/office/drawing/2014/main" id="{305372FC-7569-4DE0-A53E-9C56630B9D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2589434"/>
            <a:ext cx="9679826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FFFFFF"/>
                </a:solidFill>
                <a:latin typeface="Times New Roman" panose="02020603050405020304" pitchFamily="18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ts val="450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+mn-cs"/>
              </a:rPr>
              <a:t>Teclado matricial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16 Imagen" descr="Imagen1.png">
            <a:extLst>
              <a:ext uri="{FF2B5EF4-FFF2-40B4-BE49-F238E27FC236}">
                <a16:creationId xmlns:a16="http://schemas.microsoft.com/office/drawing/2014/main" id="{120E77FB-86B7-4182-B835-27EE6E9F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784" y="476672"/>
            <a:ext cx="5832475" cy="521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14 Grupo">
            <a:extLst>
              <a:ext uri="{FF2B5EF4-FFF2-40B4-BE49-F238E27FC236}">
                <a16:creationId xmlns:a16="http://schemas.microsoft.com/office/drawing/2014/main" id="{5AF1279D-4BD9-49A1-A867-FE578E790FF2}"/>
              </a:ext>
            </a:extLst>
          </p:cNvPr>
          <p:cNvGrpSpPr>
            <a:grpSpLocks/>
          </p:cNvGrpSpPr>
          <p:nvPr/>
        </p:nvGrpSpPr>
        <p:grpSpPr bwMode="auto">
          <a:xfrm>
            <a:off x="3430927" y="1163215"/>
            <a:ext cx="3889209" cy="2807710"/>
            <a:chOff x="769514" y="1703913"/>
            <a:chExt cx="3888844" cy="2808655"/>
          </a:xfrm>
        </p:grpSpPr>
        <p:sp>
          <p:nvSpPr>
            <p:cNvPr id="12" name="11 Explosión 2">
              <a:extLst>
                <a:ext uri="{FF2B5EF4-FFF2-40B4-BE49-F238E27FC236}">
                  <a16:creationId xmlns:a16="http://schemas.microsoft.com/office/drawing/2014/main" id="{3847E644-A09F-4505-84F5-7FC406CAEB58}"/>
                </a:ext>
              </a:extLst>
            </p:cNvPr>
            <p:cNvSpPr/>
            <p:nvPr/>
          </p:nvSpPr>
          <p:spPr>
            <a:xfrm>
              <a:off x="769514" y="2302024"/>
              <a:ext cx="3685829" cy="2210544"/>
            </a:xfrm>
            <a:prstGeom prst="irregularSeal2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b="1" dirty="0">
                  <a:solidFill>
                    <a:schemeClr val="tx1"/>
                  </a:solidFill>
                </a:rPr>
                <a:t>Hardware dependiente</a:t>
              </a:r>
            </a:p>
          </p:txBody>
        </p:sp>
        <p:cxnSp>
          <p:nvCxnSpPr>
            <p:cNvPr id="18" name="17 Conector recto de flecha">
              <a:extLst>
                <a:ext uri="{FF2B5EF4-FFF2-40B4-BE49-F238E27FC236}">
                  <a16:creationId xmlns:a16="http://schemas.microsoft.com/office/drawing/2014/main" id="{2408DF2D-4AE0-4049-8C94-254B51001A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38346" y="1703913"/>
              <a:ext cx="720012" cy="897936"/>
            </a:xfrm>
            <a:prstGeom prst="straightConnector1">
              <a:avLst/>
            </a:prstGeom>
            <a:ln w="57150">
              <a:solidFill>
                <a:srgbClr val="002060"/>
              </a:solidFill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3" name="15 Grupo">
            <a:extLst>
              <a:ext uri="{FF2B5EF4-FFF2-40B4-BE49-F238E27FC236}">
                <a16:creationId xmlns:a16="http://schemas.microsoft.com/office/drawing/2014/main" id="{0661B39B-D471-4FA1-9F0F-08E5B76E9075}"/>
              </a:ext>
            </a:extLst>
          </p:cNvPr>
          <p:cNvGrpSpPr>
            <a:grpSpLocks/>
          </p:cNvGrpSpPr>
          <p:nvPr/>
        </p:nvGrpSpPr>
        <p:grpSpPr bwMode="auto">
          <a:xfrm rot="21069570">
            <a:off x="8806306" y="1093442"/>
            <a:ext cx="3686175" cy="3549173"/>
            <a:chOff x="5457800" y="1515413"/>
            <a:chExt cx="3686200" cy="3548067"/>
          </a:xfrm>
        </p:grpSpPr>
        <p:sp>
          <p:nvSpPr>
            <p:cNvPr id="14" name="13 Explosión 2">
              <a:extLst>
                <a:ext uri="{FF2B5EF4-FFF2-40B4-BE49-F238E27FC236}">
                  <a16:creationId xmlns:a16="http://schemas.microsoft.com/office/drawing/2014/main" id="{8BD7DA1B-EB3B-45A1-B74E-AF93852FCC1A}"/>
                </a:ext>
              </a:extLst>
            </p:cNvPr>
            <p:cNvSpPr/>
            <p:nvPr/>
          </p:nvSpPr>
          <p:spPr>
            <a:xfrm>
              <a:off x="5457800" y="2852782"/>
              <a:ext cx="3686200" cy="2210698"/>
            </a:xfrm>
            <a:prstGeom prst="irregularSeal2">
              <a:avLst/>
            </a:prstGeom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b="1" dirty="0">
                  <a:solidFill>
                    <a:schemeClr val="tx1"/>
                  </a:solidFill>
                </a:rPr>
                <a:t>Abstracción</a:t>
              </a:r>
            </a:p>
          </p:txBody>
        </p:sp>
        <p:cxnSp>
          <p:nvCxnSpPr>
            <p:cNvPr id="19" name="18 Conector recto de flecha">
              <a:extLst>
                <a:ext uri="{FF2B5EF4-FFF2-40B4-BE49-F238E27FC236}">
                  <a16:creationId xmlns:a16="http://schemas.microsoft.com/office/drawing/2014/main" id="{916EDDC6-9955-479E-9A92-7A00607E81FA}"/>
                </a:ext>
              </a:extLst>
            </p:cNvPr>
            <p:cNvCxnSpPr>
              <a:cxnSpLocks/>
            </p:cNvCxnSpPr>
            <p:nvPr/>
          </p:nvCxnSpPr>
          <p:spPr>
            <a:xfrm rot="530430" flipH="1" flipV="1">
              <a:off x="6222034" y="1515413"/>
              <a:ext cx="1417287" cy="1381119"/>
            </a:xfrm>
            <a:prstGeom prst="straightConnector1">
              <a:avLst/>
            </a:prstGeom>
            <a:ln w="508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19 Rectángulo">
            <a:extLst>
              <a:ext uri="{FF2B5EF4-FFF2-40B4-BE49-F238E27FC236}">
                <a16:creationId xmlns:a16="http://schemas.microsoft.com/office/drawing/2014/main" id="{F5EE27B4-FAF9-4B9A-9B1F-FB3BD407FA36}"/>
              </a:ext>
            </a:extLst>
          </p:cNvPr>
          <p:cNvSpPr/>
          <p:nvPr/>
        </p:nvSpPr>
        <p:spPr>
          <a:xfrm>
            <a:off x="4151784" y="4254921"/>
            <a:ext cx="5832475" cy="287338"/>
          </a:xfrm>
          <a:prstGeom prst="rect">
            <a:avLst/>
          </a:prstGeom>
          <a:solidFill>
            <a:srgbClr val="FF0000">
              <a:alpha val="1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s-AR" dirty="0"/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5DE64C6B-0649-4A8E-9632-1D52C05AA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5" name="Text Box 1">
            <a:extLst>
              <a:ext uri="{FF2B5EF4-FFF2-40B4-BE49-F238E27FC236}">
                <a16:creationId xmlns:a16="http://schemas.microsoft.com/office/drawing/2014/main" id="{DBA114B4-A5A6-49D7-ABC3-2DBFE4C39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AFD6607C-64E6-4FBF-95F8-D955EFF62C9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39D852A9-88AD-4566-AC11-C4D0E28EB8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987674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Interpretando el código obtenido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0" name="Line 4">
            <a:extLst>
              <a:ext uri="{FF2B5EF4-FFF2-40B4-BE49-F238E27FC236}">
                <a16:creationId xmlns:a16="http://schemas.microsoft.com/office/drawing/2014/main" id="{4BEA6402-EF91-402B-81B4-0ECB3101B76E}"/>
              </a:ext>
            </a:extLst>
          </p:cNvPr>
          <p:cNvSpPr>
            <a:spLocks noChangeShapeType="1"/>
          </p:cNvSpPr>
          <p:nvPr/>
        </p:nvSpPr>
        <p:spPr bwMode="auto">
          <a:xfrm>
            <a:off x="6590926" y="1042576"/>
            <a:ext cx="1588" cy="446405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 dirty="0"/>
          </a:p>
        </p:txBody>
      </p:sp>
      <p:sp>
        <p:nvSpPr>
          <p:cNvPr id="19461" name="Line 5">
            <a:extLst>
              <a:ext uri="{FF2B5EF4-FFF2-40B4-BE49-F238E27FC236}">
                <a16:creationId xmlns:a16="http://schemas.microsoft.com/office/drawing/2014/main" id="{1653527C-9526-49F5-8964-F7356EBE4CC5}"/>
              </a:ext>
            </a:extLst>
          </p:cNvPr>
          <p:cNvSpPr>
            <a:spLocks noChangeShapeType="1"/>
          </p:cNvSpPr>
          <p:nvPr/>
        </p:nvSpPr>
        <p:spPr bwMode="auto">
          <a:xfrm>
            <a:off x="8686700" y="1042576"/>
            <a:ext cx="1588" cy="446405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 dirty="0"/>
          </a:p>
        </p:txBody>
      </p:sp>
      <p:sp>
        <p:nvSpPr>
          <p:cNvPr id="19462" name="Rectangle 6">
            <a:extLst>
              <a:ext uri="{FF2B5EF4-FFF2-40B4-BE49-F238E27FC236}">
                <a16:creationId xmlns:a16="http://schemas.microsoft.com/office/drawing/2014/main" id="{2B699023-AEA4-4D37-AB11-04181A46C4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7681" y="1763302"/>
            <a:ext cx="3059113" cy="259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dirty="0"/>
              <a:t>void </a:t>
            </a:r>
            <a:r>
              <a:rPr lang="es-AR" altLang="es-AR" sz="2000" dirty="0" err="1"/>
              <a:t>Systick_Handler</a:t>
            </a:r>
            <a:r>
              <a:rPr lang="es-AR" altLang="es-AR" sz="2000" dirty="0"/>
              <a:t>()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barridoDisplay();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	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}</a:t>
            </a:r>
          </a:p>
        </p:txBody>
      </p:sp>
      <p:sp>
        <p:nvSpPr>
          <p:cNvPr id="19463" name="Rectangle 7">
            <a:extLst>
              <a:ext uri="{FF2B5EF4-FFF2-40B4-BE49-F238E27FC236}">
                <a16:creationId xmlns:a16="http://schemas.microsoft.com/office/drawing/2014/main" id="{64F32FB5-0180-4B3E-905A-B17A7C1398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1844263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64" name="Rectangle 8">
            <a:extLst>
              <a:ext uri="{FF2B5EF4-FFF2-40B4-BE49-F238E27FC236}">
                <a16:creationId xmlns:a16="http://schemas.microsoft.com/office/drawing/2014/main" id="{E067CDF1-17E8-4E61-A1BA-2A24B436A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2022063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65" name="Rectangle 9">
            <a:extLst>
              <a:ext uri="{FF2B5EF4-FFF2-40B4-BE49-F238E27FC236}">
                <a16:creationId xmlns:a16="http://schemas.microsoft.com/office/drawing/2014/main" id="{EA4FDC07-4D95-48E5-9B58-E8C878E1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2196689"/>
            <a:ext cx="977900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66" name="Rectangle 10">
            <a:extLst>
              <a:ext uri="{FF2B5EF4-FFF2-40B4-BE49-F238E27FC236}">
                <a16:creationId xmlns:a16="http://schemas.microsoft.com/office/drawing/2014/main" id="{849C6AD1-638B-4CB1-80FF-071AB0C2F6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484" y="1466439"/>
            <a:ext cx="12271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TmrRun</a:t>
            </a:r>
          </a:p>
        </p:txBody>
      </p:sp>
      <p:sp>
        <p:nvSpPr>
          <p:cNvPr id="19467" name="Rectangle 11">
            <a:extLst>
              <a:ext uri="{FF2B5EF4-FFF2-40B4-BE49-F238E27FC236}">
                <a16:creationId xmlns:a16="http://schemas.microsoft.com/office/drawing/2014/main" id="{03698F09-E4E1-4CC5-88B7-A14EB5343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2669764"/>
            <a:ext cx="977900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68" name="Rectangle 12">
            <a:extLst>
              <a:ext uri="{FF2B5EF4-FFF2-40B4-BE49-F238E27FC236}">
                <a16:creationId xmlns:a16="http://schemas.microsoft.com/office/drawing/2014/main" id="{C5B7C3F7-20A7-405B-977C-A1AB49049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2845977"/>
            <a:ext cx="977900" cy="90487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69" name="Rectangle 13">
            <a:extLst>
              <a:ext uri="{FF2B5EF4-FFF2-40B4-BE49-F238E27FC236}">
                <a16:creationId xmlns:a16="http://schemas.microsoft.com/office/drawing/2014/main" id="{BB1DBAD2-81A9-4C2D-B068-9A906F0A30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2347" y="3022188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54C7A3CC-0CA7-4EC8-BDD0-40AC0EF79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484" y="2371314"/>
            <a:ext cx="12271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MSG_DSP</a:t>
            </a:r>
          </a:p>
        </p:txBody>
      </p:sp>
      <p:sp>
        <p:nvSpPr>
          <p:cNvPr id="19471" name="Rectangle 15">
            <a:extLst>
              <a:ext uri="{FF2B5EF4-FFF2-40B4-BE49-F238E27FC236}">
                <a16:creationId xmlns:a16="http://schemas.microsoft.com/office/drawing/2014/main" id="{1232A1B4-738A-46A1-B4BC-252DAAA7A2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448" y="4260438"/>
            <a:ext cx="981075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72" name="Rectangle 16">
            <a:extLst>
              <a:ext uri="{FF2B5EF4-FFF2-40B4-BE49-F238E27FC236}">
                <a16:creationId xmlns:a16="http://schemas.microsoft.com/office/drawing/2014/main" id="{B3683225-9FA1-45FD-8447-A3BBE1951C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448" y="4435063"/>
            <a:ext cx="981075" cy="88900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73" name="Rectangle 17">
            <a:extLst>
              <a:ext uri="{FF2B5EF4-FFF2-40B4-BE49-F238E27FC236}">
                <a16:creationId xmlns:a16="http://schemas.microsoft.com/office/drawing/2014/main" id="{E824A1A7-5C06-4375-9454-F431596E8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448" y="4611276"/>
            <a:ext cx="981075" cy="88900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74" name="Rectangle 18">
            <a:extLst>
              <a:ext uri="{FF2B5EF4-FFF2-40B4-BE49-F238E27FC236}">
                <a16:creationId xmlns:a16="http://schemas.microsoft.com/office/drawing/2014/main" id="{8D22D0FD-F72A-4F14-9F6A-EA62A730E6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0448" y="3882614"/>
            <a:ext cx="12271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BuffTxRx</a:t>
            </a:r>
          </a:p>
        </p:txBody>
      </p:sp>
      <p:sp>
        <p:nvSpPr>
          <p:cNvPr id="19475" name="Rectangle 19">
            <a:extLst>
              <a:ext uri="{FF2B5EF4-FFF2-40B4-BE49-F238E27FC236}">
                <a16:creationId xmlns:a16="http://schemas.microsoft.com/office/drawing/2014/main" id="{97720C0D-5924-4392-9467-1A8CDAD48E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7109" y="3720689"/>
            <a:ext cx="979488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76" name="Rectangle 20">
            <a:extLst>
              <a:ext uri="{FF2B5EF4-FFF2-40B4-BE49-F238E27FC236}">
                <a16:creationId xmlns:a16="http://schemas.microsoft.com/office/drawing/2014/main" id="{42E43BFC-53B7-4011-B3C3-D2728A62B2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048" y="3382551"/>
            <a:ext cx="135413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44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400" b="1" dirty="0">
                <a:solidFill>
                  <a:srgbClr val="FF0000"/>
                </a:solidFill>
              </a:rPr>
              <a:t>bufkey</a:t>
            </a:r>
          </a:p>
        </p:txBody>
      </p:sp>
      <p:sp>
        <p:nvSpPr>
          <p:cNvPr id="19479" name="Rectangle 23">
            <a:extLst>
              <a:ext uri="{FF2B5EF4-FFF2-40B4-BE49-F238E27FC236}">
                <a16:creationId xmlns:a16="http://schemas.microsoft.com/office/drawing/2014/main" id="{FA5B5699-2B42-4C90-A6C8-E79DA8FFC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8892" y="1463222"/>
            <a:ext cx="3203575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dirty="0"/>
              <a:t>void main (void)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uint8_t tecla = NO_KEY;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initHW( );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while (1)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  tecla=</a:t>
            </a:r>
            <a:r>
              <a:rPr lang="es-AR" altLang="es-AR" sz="2000" dirty="0">
                <a:solidFill>
                  <a:srgbClr val="FF0000"/>
                </a:solidFill>
              </a:rPr>
              <a:t> </a:t>
            </a:r>
            <a:r>
              <a:rPr lang="es-AR" altLang="es-AR" sz="2000" dirty="0" err="1">
                <a:solidFill>
                  <a:srgbClr val="FF0000"/>
                </a:solidFill>
              </a:rPr>
              <a:t>GetKey</a:t>
            </a:r>
            <a:r>
              <a:rPr lang="es-AR" altLang="es-AR" sz="2000" dirty="0">
                <a:solidFill>
                  <a:srgbClr val="FF0000"/>
                </a:solidFill>
              </a:rPr>
              <a:t>( );</a:t>
            </a:r>
            <a:r>
              <a:rPr lang="es-AR" altLang="es-AR" sz="2000" dirty="0"/>
              <a:t>	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   if (tecla != NO_KEY)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  display(tecla, DSP0); 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		 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}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}</a:t>
            </a:r>
          </a:p>
        </p:txBody>
      </p:sp>
      <p:sp>
        <p:nvSpPr>
          <p:cNvPr id="19480" name="Rectangle 24">
            <a:extLst>
              <a:ext uri="{FF2B5EF4-FFF2-40B4-BE49-F238E27FC236}">
                <a16:creationId xmlns:a16="http://schemas.microsoft.com/office/drawing/2014/main" id="{3AEEA03B-C763-40C8-A2C7-EB9A9C0740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76944" y="3355563"/>
            <a:ext cx="23590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b="1" dirty="0">
                <a:solidFill>
                  <a:srgbClr val="FF0000"/>
                </a:solidFill>
              </a:rPr>
              <a:t>driverTeclado();</a:t>
            </a:r>
          </a:p>
        </p:txBody>
      </p:sp>
      <p:sp>
        <p:nvSpPr>
          <p:cNvPr id="19481" name="AutoShape 25">
            <a:extLst>
              <a:ext uri="{FF2B5EF4-FFF2-40B4-BE49-F238E27FC236}">
                <a16:creationId xmlns:a16="http://schemas.microsoft.com/office/drawing/2014/main" id="{B953E49B-8980-4BFA-9FF6-051800EE5F0B}"/>
              </a:ext>
            </a:extLst>
          </p:cNvPr>
          <p:cNvSpPr>
            <a:spLocks noChangeArrowheads="1"/>
          </p:cNvSpPr>
          <p:nvPr/>
        </p:nvSpPr>
        <p:spPr bwMode="auto">
          <a:xfrm rot="10440000">
            <a:off x="7627493" y="3563526"/>
            <a:ext cx="1860550" cy="203200"/>
          </a:xfrm>
          <a:custGeom>
            <a:avLst/>
            <a:gdLst>
              <a:gd name="G0" fmla="min 5169 565"/>
              <a:gd name="G1" fmla="*/ 34464 5169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161419"/>
              <a:gd name="G8" fmla="+- G2 0 161419"/>
              <a:gd name="G9" fmla="?: G8 161419 G2"/>
              <a:gd name="G10" fmla="?: G7 0 G8"/>
              <a:gd name="G11" fmla="*/ G0 G10 1"/>
              <a:gd name="G12" fmla="*/ G11 1 34464"/>
              <a:gd name="G13" fmla="+- 5169 0 G12"/>
              <a:gd name="G14" fmla="*/ 565 G6 1"/>
              <a:gd name="G15" fmla="*/ G14 1 3392"/>
              <a:gd name="G16" fmla="*/ 565 1 2"/>
              <a:gd name="G17" fmla="+- G16 0 G15"/>
              <a:gd name="G18" fmla="+- G16 G15 0"/>
              <a:gd name="G19" fmla="+- G18 0 0"/>
              <a:gd name="G20" fmla="*/ 565 1 2"/>
              <a:gd name="G21" fmla="*/ G15 G12 1"/>
              <a:gd name="G22" fmla="*/ G21 1 G20"/>
              <a:gd name="G23" fmla="+- 5169 0 G22"/>
              <a:gd name="G24" fmla="+- 5169 0 0"/>
              <a:gd name="G25" fmla="+- 565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871"/>
                </a:moveTo>
                <a:lnTo>
                  <a:pt x="2646" y="2871"/>
                </a:lnTo>
                <a:lnTo>
                  <a:pt x="2646" y="0"/>
                </a:lnTo>
                <a:lnTo>
                  <a:pt x="5169" y="283"/>
                </a:lnTo>
                <a:lnTo>
                  <a:pt x="2646" y="565"/>
                </a:lnTo>
                <a:lnTo>
                  <a:pt x="2646" y="-2305"/>
                </a:lnTo>
                <a:lnTo>
                  <a:pt x="0" y="-2305"/>
                </a:lnTo>
                <a:lnTo>
                  <a:pt x="-23073" y="283"/>
                </a:lnTo>
                <a:close/>
              </a:path>
            </a:pathLst>
          </a:custGeom>
          <a:solidFill>
            <a:srgbClr val="0070C0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83" name="Rectangle 27">
            <a:extLst>
              <a:ext uri="{FF2B5EF4-FFF2-40B4-BE49-F238E27FC236}">
                <a16:creationId xmlns:a16="http://schemas.microsoft.com/office/drawing/2014/main" id="{3E8BEE81-6438-4677-84A1-52EEA69E1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2034" y="1245776"/>
            <a:ext cx="979488" cy="87312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84" name="Rectangle 28">
            <a:extLst>
              <a:ext uri="{FF2B5EF4-FFF2-40B4-BE49-F238E27FC236}">
                <a16:creationId xmlns:a16="http://schemas.microsoft.com/office/drawing/2014/main" id="{E448CBCA-EFA5-4A7A-AF11-448763542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972" y="907638"/>
            <a:ext cx="15113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bufferEntradas</a:t>
            </a:r>
          </a:p>
        </p:txBody>
      </p:sp>
      <p:sp>
        <p:nvSpPr>
          <p:cNvPr id="19485" name="Rectangle 29">
            <a:extLst>
              <a:ext uri="{FF2B5EF4-FFF2-40B4-BE49-F238E27FC236}">
                <a16:creationId xmlns:a16="http://schemas.microsoft.com/office/drawing/2014/main" id="{783770A0-5F38-4C22-BFAC-B5542A177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0655" y="4706525"/>
            <a:ext cx="2761154" cy="13590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1600" dirty="0">
                <a:solidFill>
                  <a:srgbClr val="FF0000"/>
                </a:solidFill>
                <a:latin typeface="AR CENA" panose="02000000000000000000" pitchFamily="2" charset="0"/>
              </a:rPr>
              <a:t>barre el teclado físico,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1600" dirty="0">
                <a:solidFill>
                  <a:srgbClr val="FF0000"/>
                </a:solidFill>
                <a:latin typeface="AR CENA" panose="02000000000000000000" pitchFamily="2" charset="0"/>
              </a:rPr>
              <a:t>detecta tecla oprimida,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1600" dirty="0">
                <a:solidFill>
                  <a:srgbClr val="00B0F0"/>
                </a:solidFill>
                <a:latin typeface="AR CENA" panose="02000000000000000000" pitchFamily="2" charset="0"/>
              </a:rPr>
              <a:t>hace el debounce y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1600" dirty="0">
                <a:solidFill>
                  <a:srgbClr val="00B0F0"/>
                </a:solidFill>
                <a:latin typeface="AR CENA" panose="02000000000000000000" pitchFamily="2" charset="0"/>
              </a:rPr>
              <a:t>deja la tecla ya convertida en bufkey, sino NO_KEY</a:t>
            </a:r>
          </a:p>
        </p:txBody>
      </p:sp>
      <p:sp>
        <p:nvSpPr>
          <p:cNvPr id="19486" name="AutoShape 30">
            <a:extLst>
              <a:ext uri="{FF2B5EF4-FFF2-40B4-BE49-F238E27FC236}">
                <a16:creationId xmlns:a16="http://schemas.microsoft.com/office/drawing/2014/main" id="{DCF4FBBC-5962-425E-93EB-1557F7F1708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1093005" y="4022313"/>
            <a:ext cx="1474788" cy="503238"/>
          </a:xfrm>
          <a:custGeom>
            <a:avLst/>
            <a:gdLst>
              <a:gd name="G0" fmla="min 4097 1397"/>
              <a:gd name="G1" fmla="*/ 50000 4097 1"/>
              <a:gd name="G2" fmla="*/ G1 1 G0"/>
              <a:gd name="G3" fmla="+- 0 0 50000"/>
              <a:gd name="G4" fmla="+- G2 0 50000"/>
              <a:gd name="G5" fmla="?: G4 50000 G2"/>
              <a:gd name="G6" fmla="?: G3 0 G4"/>
              <a:gd name="G7" fmla="+- 0 0 25000"/>
              <a:gd name="G8" fmla="+- 34464 0 25000"/>
              <a:gd name="G9" fmla="?: G8 25000 34464"/>
              <a:gd name="G10" fmla="?: G7 0 G8"/>
              <a:gd name="G11" fmla="*/ G0 G10 1"/>
              <a:gd name="G12" fmla="*/ G11 1 34464"/>
              <a:gd name="G13" fmla="*/ G0 G6 1"/>
              <a:gd name="G14" fmla="*/ G13 1 34464"/>
              <a:gd name="G15" fmla="+- G12 G14 0"/>
              <a:gd name="G16" fmla="*/ G15 1 4"/>
              <a:gd name="G17" fmla="*/ 4097 1 2"/>
              <a:gd name="G18" fmla="+- G17 0 G16"/>
              <a:gd name="G19" fmla="*/ G18 2 1"/>
              <a:gd name="G20" fmla="*/ G19 1 1"/>
              <a:gd name="G21" fmla="*/ G20 G20 1"/>
              <a:gd name="G22" fmla="*/ G21 1 1"/>
              <a:gd name="G23" fmla="*/ G12 G12 1"/>
              <a:gd name="G24" fmla="*/ G23 1 1"/>
              <a:gd name="G25" fmla="+- G22 0 G24"/>
              <a:gd name="G26" fmla="sqrt G25"/>
              <a:gd name="G27" fmla="*/ G26 1397 1"/>
              <a:gd name="G28" fmla="*/ G27 1 G20"/>
              <a:gd name="G29" fmla="*/ 34464 G28 1"/>
              <a:gd name="G30" fmla="*/ G29 1 G0"/>
              <a:gd name="G31" fmla="+- 0 0 25000"/>
              <a:gd name="G32" fmla="+- G30 0 25000"/>
              <a:gd name="G33" fmla="?: G32 25000 G30"/>
              <a:gd name="G34" fmla="?: G31 0 G32"/>
              <a:gd name="G35" fmla="*/ G0 25000 1"/>
              <a:gd name="G36" fmla="*/ G35 1 34464"/>
              <a:gd name="G37" fmla="+- G18 G12 0"/>
              <a:gd name="G38" fmla="+- G37 0 0"/>
              <a:gd name="G39" fmla="*/ 1397 1397 1"/>
              <a:gd name="G40" fmla="*/ G39 1 1"/>
              <a:gd name="G41" fmla="*/ G36 G36 1"/>
              <a:gd name="G42" fmla="*/ G41 1 1"/>
              <a:gd name="G43" fmla="+- G40 0 G42"/>
              <a:gd name="G44" fmla="sqrt G43"/>
              <a:gd name="G45" fmla="*/ G44 G18 1"/>
              <a:gd name="G46" fmla="*/ G45 1 1397"/>
              <a:gd name="G47" fmla="+- G18 G46 0"/>
              <a:gd name="G48" fmla="+- G47 0 0"/>
              <a:gd name="G49" fmla="+- G38 G46 0"/>
              <a:gd name="G50" fmla="+- G49 0 0"/>
              <a:gd name="G51" fmla="+- G14 0 G12"/>
              <a:gd name="G52" fmla="*/ G51 1 2"/>
              <a:gd name="G53" fmla="+- G48 0 G52"/>
              <a:gd name="G54" fmla="+- G50 G52 0"/>
              <a:gd name="G55" fmla="+- G54 0 0"/>
              <a:gd name="G56" fmla="*/ G14 1 2"/>
              <a:gd name="G57" fmla="+- 4097 0 G56"/>
              <a:gd name="G58" fmla="+- 1397 0 G36"/>
              <a:gd name="G59" fmla="at2 G36 G46"/>
              <a:gd name="G60" fmla="*/ 52096 G59 1"/>
              <a:gd name="G61" fmla="*/ 1 48365 11520"/>
              <a:gd name="G62" fmla="*/ G60 1 G61"/>
              <a:gd name="G63" fmla="+- 0 0 G62"/>
              <a:gd name="G64" fmla="+- 1397 0 G28"/>
              <a:gd name="G65" fmla="+- G18 G38 0"/>
              <a:gd name="G66" fmla="*/ G65 1 2"/>
              <a:gd name="G67" fmla="*/ G12 1 2"/>
              <a:gd name="G68" fmla="at2 G28 G67"/>
              <a:gd name="G69" fmla="*/ 52096 G68 1"/>
              <a:gd name="G70" fmla="*/ 1 48365 11520"/>
              <a:gd name="G71" fmla="*/ G69 1 G70"/>
              <a:gd name="G72" fmla="+- 12608 G62 0"/>
              <a:gd name="G73" fmla="+- G72 0 0"/>
              <a:gd name="G74" fmla="+- 12608 0 G71"/>
              <a:gd name="G75" fmla="+- G71 0 26048"/>
              <a:gd name="G76" fmla="+- 26048 G71 0"/>
              <a:gd name="G77" fmla="+- G76 0 0"/>
              <a:gd name="G78" fmla="+- 1397 0 0"/>
              <a:gd name="G79" fmla="+- 4097 0 0"/>
              <a:gd name="G80" fmla="+- 1397 0 0"/>
              <a:gd name="G81" fmla="*/ G73 1 60000"/>
              <a:gd name="G82" fmla="*/ G63 1 60000"/>
              <a:gd name="G83" fmla="+- 270 0 0"/>
              <a:gd name="G84" fmla="*/ G62 1 60000"/>
              <a:gd name="G85" fmla="*/ G74 1 60000"/>
              <a:gd name="G86" fmla="*/ G75 1 60000"/>
              <a:gd name="G87" fmla="+- 180 0 0"/>
              <a:gd name="G88" fmla="*/ G77 1 60000"/>
              <a:gd name="G89" fmla="*/ G74 1 60000"/>
              <a:gd name="G90" fmla="*/ G75 1 60000"/>
              <a:gd name="G91" fmla="+- 180 0 0"/>
              <a:gd name="G92" fmla="+- 90 0 0"/>
              <a:gd name="G93" fmla="+- 270 0 0"/>
              <a:gd name="G94" fmla="*/ G62 1 60000"/>
              <a:gd name="G95" fmla="*/ G73 1 60000"/>
              <a:gd name="G96" fmla="*/ G63 1 600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 stroke="0">
                <a:moveTo>
                  <a:pt x="2138" y="1397"/>
                </a:moveTo>
                <a:lnTo>
                  <a:pt x="-123" y="384"/>
                </a:lnTo>
                <a:lnTo>
                  <a:pt x="1644" y="384"/>
                </a:lnTo>
                <a:lnTo>
                  <a:pt x="974" y="1397"/>
                </a:lnTo>
                <a:lnTo>
                  <a:pt x="0" y="0"/>
                </a:lnTo>
                <a:lnTo>
                  <a:pt x="1358" y="0"/>
                </a:lnTo>
                <a:lnTo>
                  <a:pt x="974" y="1397"/>
                </a:lnTo>
                <a:close/>
              </a:path>
            </a:pathLst>
          </a:custGeom>
          <a:solidFill>
            <a:srgbClr val="4F81BD"/>
          </a:solidFill>
          <a:ln w="25560" cap="flat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87" name="Rectangle 31">
            <a:extLst>
              <a:ext uri="{FF2B5EF4-FFF2-40B4-BE49-F238E27FC236}">
                <a16:creationId xmlns:a16="http://schemas.microsoft.com/office/drawing/2014/main" id="{5537FE24-47AE-4CFE-8025-7751301884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1328" y="3342219"/>
            <a:ext cx="1427163" cy="301625"/>
          </a:xfrm>
          <a:prstGeom prst="rect">
            <a:avLst/>
          </a:prstGeom>
          <a:solidFill>
            <a:srgbClr val="F2DCDB"/>
          </a:solidFill>
          <a:ln w="2844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400" b="1" i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primitiva()</a:t>
            </a:r>
          </a:p>
        </p:txBody>
      </p:sp>
      <p:sp>
        <p:nvSpPr>
          <p:cNvPr id="19488" name="AutoShape 32">
            <a:extLst>
              <a:ext uri="{FF2B5EF4-FFF2-40B4-BE49-F238E27FC236}">
                <a16:creationId xmlns:a16="http://schemas.microsoft.com/office/drawing/2014/main" id="{52FD908F-2E3F-4CC8-9A30-F4CB0B8AA8FC}"/>
              </a:ext>
            </a:extLst>
          </p:cNvPr>
          <p:cNvSpPr>
            <a:spLocks noChangeArrowheads="1"/>
          </p:cNvSpPr>
          <p:nvPr/>
        </p:nvSpPr>
        <p:spPr bwMode="auto">
          <a:xfrm rot="11700000">
            <a:off x="5839765" y="3428588"/>
            <a:ext cx="876300" cy="331788"/>
          </a:xfrm>
          <a:custGeom>
            <a:avLst/>
            <a:gdLst>
              <a:gd name="G0" fmla="min 2434 921"/>
              <a:gd name="G1" fmla="*/ 34464 2434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3414"/>
              <a:gd name="G8" fmla="+- G2 0 53414"/>
              <a:gd name="G9" fmla="?: G8 53414 G2"/>
              <a:gd name="G10" fmla="?: G7 0 G8"/>
              <a:gd name="G11" fmla="*/ G0 G10 1"/>
              <a:gd name="G12" fmla="*/ G11 1 34464"/>
              <a:gd name="G13" fmla="+- 2434 0 G12"/>
              <a:gd name="G14" fmla="*/ 921 G6 1"/>
              <a:gd name="G15" fmla="*/ G14 1 3392"/>
              <a:gd name="G16" fmla="*/ 921 1 2"/>
              <a:gd name="G17" fmla="+- G16 0 G15"/>
              <a:gd name="G18" fmla="+- G16 G15 0"/>
              <a:gd name="G19" fmla="+- G18 0 0"/>
              <a:gd name="G20" fmla="*/ 921 1 2"/>
              <a:gd name="G21" fmla="*/ G15 G12 1"/>
              <a:gd name="G22" fmla="*/ G21 1 G20"/>
              <a:gd name="G23" fmla="+- 2434 0 G22"/>
              <a:gd name="G24" fmla="+- 2434 0 0"/>
              <a:gd name="G25" fmla="+- 921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679"/>
                </a:moveTo>
                <a:lnTo>
                  <a:pt x="1427" y="4679"/>
                </a:lnTo>
                <a:lnTo>
                  <a:pt x="1427" y="0"/>
                </a:lnTo>
                <a:lnTo>
                  <a:pt x="2434" y="461"/>
                </a:lnTo>
                <a:lnTo>
                  <a:pt x="1427" y="921"/>
                </a:lnTo>
                <a:lnTo>
                  <a:pt x="1427" y="-3757"/>
                </a:lnTo>
                <a:lnTo>
                  <a:pt x="0" y="-3757"/>
                </a:lnTo>
                <a:lnTo>
                  <a:pt x="-9214" y="461"/>
                </a:lnTo>
                <a:close/>
              </a:path>
            </a:pathLst>
          </a:custGeom>
          <a:solidFill>
            <a:srgbClr val="0070C0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489" name="Rectangle 33">
            <a:extLst>
              <a:ext uri="{FF2B5EF4-FFF2-40B4-BE49-F238E27FC236}">
                <a16:creationId xmlns:a16="http://schemas.microsoft.com/office/drawing/2014/main" id="{C038A429-8ED7-4E49-A02E-E359035C8E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22981" y="3377788"/>
            <a:ext cx="1952625" cy="393700"/>
          </a:xfrm>
          <a:prstGeom prst="rect">
            <a:avLst/>
          </a:prstGeom>
          <a:solidFill>
            <a:srgbClr val="F2DCDB"/>
          </a:solidFill>
          <a:ln w="2844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b="1" i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driverTeclado</a:t>
            </a:r>
          </a:p>
        </p:txBody>
      </p:sp>
      <p:sp>
        <p:nvSpPr>
          <p:cNvPr id="19490" name="Rectangle 34">
            <a:extLst>
              <a:ext uri="{FF2B5EF4-FFF2-40B4-BE49-F238E27FC236}">
                <a16:creationId xmlns:a16="http://schemas.microsoft.com/office/drawing/2014/main" id="{8A18A227-7362-4DDC-83AD-021D7C96AA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71060" y="3322227"/>
            <a:ext cx="1406525" cy="515937"/>
          </a:xfrm>
          <a:prstGeom prst="rect">
            <a:avLst/>
          </a:prstGeom>
          <a:solidFill>
            <a:srgbClr val="FFFFFF"/>
          </a:solidFill>
          <a:ln w="3168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400" b="1" i="1" dirty="0">
                <a:solidFill>
                  <a:srgbClr val="376092"/>
                </a:solidFill>
                <a:latin typeface="Verdana" panose="020B0604030504040204" pitchFamily="34" charset="0"/>
              </a:rPr>
              <a:t>Buffer</a:t>
            </a:r>
          </a:p>
          <a:p>
            <a:pPr algn="ctr">
              <a:lnSpc>
                <a:spcPct val="100000"/>
              </a:lnSpc>
            </a:pPr>
            <a:r>
              <a:rPr lang="es-AR" altLang="es-AR" sz="1400" b="1" i="1" dirty="0">
                <a:solidFill>
                  <a:srgbClr val="376092"/>
                </a:solidFill>
                <a:latin typeface="Verdana" panose="020B0604030504040204" pitchFamily="34" charset="0"/>
              </a:rPr>
              <a:t>global</a:t>
            </a:r>
          </a:p>
        </p:txBody>
      </p:sp>
      <p:sp>
        <p:nvSpPr>
          <p:cNvPr id="19491" name="Text Box 35">
            <a:extLst>
              <a:ext uri="{FF2B5EF4-FFF2-40B4-BE49-F238E27FC236}">
                <a16:creationId xmlns:a16="http://schemas.microsoft.com/office/drawing/2014/main" id="{8E8DCABD-C964-4CC0-9E0E-81139C5FA4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071" y="5741943"/>
            <a:ext cx="4392613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#define   NO_KEY   (uint8_t) 0XFF</a:t>
            </a:r>
          </a:p>
        </p:txBody>
      </p:sp>
      <p:sp>
        <p:nvSpPr>
          <p:cNvPr id="19492" name="Rectangle 36">
            <a:extLst>
              <a:ext uri="{FF2B5EF4-FFF2-40B4-BE49-F238E27FC236}">
                <a16:creationId xmlns:a16="http://schemas.microsoft.com/office/drawing/2014/main" id="{01DF138E-A676-4BF6-982F-A44925BC9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817" y="4700176"/>
            <a:ext cx="23018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600" dirty="0">
                <a:solidFill>
                  <a:srgbClr val="FF0000"/>
                </a:solidFill>
                <a:latin typeface="AR CENA" panose="02000000000000000000" pitchFamily="2" charset="0"/>
              </a:rPr>
              <a:t>Lee bufkey y lo deja en tecla</a:t>
            </a:r>
          </a:p>
        </p:txBody>
      </p:sp>
      <p:sp>
        <p:nvSpPr>
          <p:cNvPr id="19493" name="AutoShape 37">
            <a:extLst>
              <a:ext uri="{FF2B5EF4-FFF2-40B4-BE49-F238E27FC236}">
                <a16:creationId xmlns:a16="http://schemas.microsoft.com/office/drawing/2014/main" id="{343C9245-971E-4419-AFC0-76946324327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147615" y="3977864"/>
            <a:ext cx="1474788" cy="503237"/>
          </a:xfrm>
          <a:custGeom>
            <a:avLst/>
            <a:gdLst>
              <a:gd name="G0" fmla="min 4097 1397"/>
              <a:gd name="G1" fmla="*/ 50000 4097 1"/>
              <a:gd name="G2" fmla="*/ G1 1 G0"/>
              <a:gd name="G3" fmla="+- 0 0 50000"/>
              <a:gd name="G4" fmla="+- G2 0 50000"/>
              <a:gd name="G5" fmla="?: G4 50000 G2"/>
              <a:gd name="G6" fmla="?: G3 0 G4"/>
              <a:gd name="G7" fmla="+- 0 0 25000"/>
              <a:gd name="G8" fmla="+- 34464 0 25000"/>
              <a:gd name="G9" fmla="?: G8 25000 34464"/>
              <a:gd name="G10" fmla="?: G7 0 G8"/>
              <a:gd name="G11" fmla="*/ G0 G10 1"/>
              <a:gd name="G12" fmla="*/ G11 1 34464"/>
              <a:gd name="G13" fmla="*/ G0 G6 1"/>
              <a:gd name="G14" fmla="*/ G13 1 34464"/>
              <a:gd name="G15" fmla="+- G12 G14 0"/>
              <a:gd name="G16" fmla="*/ G15 1 4"/>
              <a:gd name="G17" fmla="*/ 4097 1 2"/>
              <a:gd name="G18" fmla="+- G17 0 G16"/>
              <a:gd name="G19" fmla="*/ G18 2 1"/>
              <a:gd name="G20" fmla="*/ G19 1 1"/>
              <a:gd name="G21" fmla="*/ G20 G20 1"/>
              <a:gd name="G22" fmla="*/ G21 1 1"/>
              <a:gd name="G23" fmla="*/ G12 G12 1"/>
              <a:gd name="G24" fmla="*/ G23 1 1"/>
              <a:gd name="G25" fmla="+- G22 0 G24"/>
              <a:gd name="G26" fmla="sqrt G25"/>
              <a:gd name="G27" fmla="*/ G26 1397 1"/>
              <a:gd name="G28" fmla="*/ G27 1 G20"/>
              <a:gd name="G29" fmla="*/ 34464 G28 1"/>
              <a:gd name="G30" fmla="*/ G29 1 G0"/>
              <a:gd name="G31" fmla="+- 0 0 25000"/>
              <a:gd name="G32" fmla="+- G30 0 25000"/>
              <a:gd name="G33" fmla="?: G32 25000 G30"/>
              <a:gd name="G34" fmla="?: G31 0 G32"/>
              <a:gd name="G35" fmla="*/ G0 25000 1"/>
              <a:gd name="G36" fmla="*/ G35 1 34464"/>
              <a:gd name="G37" fmla="+- G18 G12 0"/>
              <a:gd name="G38" fmla="+- G37 0 0"/>
              <a:gd name="G39" fmla="*/ 1397 1397 1"/>
              <a:gd name="G40" fmla="*/ G39 1 1"/>
              <a:gd name="G41" fmla="*/ G36 G36 1"/>
              <a:gd name="G42" fmla="*/ G41 1 1"/>
              <a:gd name="G43" fmla="+- G40 0 G42"/>
              <a:gd name="G44" fmla="sqrt G43"/>
              <a:gd name="G45" fmla="*/ G44 G18 1"/>
              <a:gd name="G46" fmla="*/ G45 1 1397"/>
              <a:gd name="G47" fmla="+- G18 G46 0"/>
              <a:gd name="G48" fmla="+- G47 0 0"/>
              <a:gd name="G49" fmla="+- G38 G46 0"/>
              <a:gd name="G50" fmla="+- G49 0 0"/>
              <a:gd name="G51" fmla="+- G14 0 G12"/>
              <a:gd name="G52" fmla="*/ G51 1 2"/>
              <a:gd name="G53" fmla="+- G48 0 G52"/>
              <a:gd name="G54" fmla="+- G50 G52 0"/>
              <a:gd name="G55" fmla="+- G54 0 0"/>
              <a:gd name="G56" fmla="*/ G14 1 2"/>
              <a:gd name="G57" fmla="+- 4097 0 G56"/>
              <a:gd name="G58" fmla="+- 1397 0 G36"/>
              <a:gd name="G59" fmla="at2 G36 G46"/>
              <a:gd name="G60" fmla="*/ 52096 G59 1"/>
              <a:gd name="G61" fmla="*/ 1 48365 11520"/>
              <a:gd name="G62" fmla="*/ G60 1 G61"/>
              <a:gd name="G63" fmla="+- 0 0 G62"/>
              <a:gd name="G64" fmla="+- 1397 0 G28"/>
              <a:gd name="G65" fmla="+- G18 G38 0"/>
              <a:gd name="G66" fmla="*/ G65 1 2"/>
              <a:gd name="G67" fmla="*/ G12 1 2"/>
              <a:gd name="G68" fmla="at2 G28 G67"/>
              <a:gd name="G69" fmla="*/ 52096 G68 1"/>
              <a:gd name="G70" fmla="*/ 1 48365 11520"/>
              <a:gd name="G71" fmla="*/ G69 1 G70"/>
              <a:gd name="G72" fmla="+- 12608 G62 0"/>
              <a:gd name="G73" fmla="+- G72 0 0"/>
              <a:gd name="G74" fmla="+- 12608 0 G71"/>
              <a:gd name="G75" fmla="+- G71 0 26048"/>
              <a:gd name="G76" fmla="+- 26048 G71 0"/>
              <a:gd name="G77" fmla="+- G76 0 0"/>
              <a:gd name="G78" fmla="+- 1397 0 0"/>
              <a:gd name="G79" fmla="+- 4097 0 0"/>
              <a:gd name="G80" fmla="+- 1397 0 0"/>
              <a:gd name="G81" fmla="*/ G73 1 60000"/>
              <a:gd name="G82" fmla="*/ G63 1 60000"/>
              <a:gd name="G83" fmla="+- 270 0 0"/>
              <a:gd name="G84" fmla="*/ G62 1 60000"/>
              <a:gd name="G85" fmla="*/ G74 1 60000"/>
              <a:gd name="G86" fmla="*/ G75 1 60000"/>
              <a:gd name="G87" fmla="+- 180 0 0"/>
              <a:gd name="G88" fmla="*/ G77 1 60000"/>
              <a:gd name="G89" fmla="*/ G74 1 60000"/>
              <a:gd name="G90" fmla="*/ G75 1 60000"/>
              <a:gd name="G91" fmla="+- 180 0 0"/>
              <a:gd name="G92" fmla="+- 90 0 0"/>
              <a:gd name="G93" fmla="+- 270 0 0"/>
              <a:gd name="G94" fmla="*/ G62 1 60000"/>
              <a:gd name="G95" fmla="*/ G73 1 60000"/>
              <a:gd name="G96" fmla="*/ G63 1 600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 stroke="0">
                <a:moveTo>
                  <a:pt x="2138" y="1397"/>
                </a:moveTo>
                <a:lnTo>
                  <a:pt x="-123" y="384"/>
                </a:lnTo>
                <a:lnTo>
                  <a:pt x="1644" y="384"/>
                </a:lnTo>
                <a:lnTo>
                  <a:pt x="974" y="1397"/>
                </a:lnTo>
                <a:lnTo>
                  <a:pt x="0" y="0"/>
                </a:lnTo>
                <a:lnTo>
                  <a:pt x="1358" y="0"/>
                </a:lnTo>
                <a:lnTo>
                  <a:pt x="974" y="1397"/>
                </a:lnTo>
                <a:close/>
              </a:path>
            </a:pathLst>
          </a:custGeom>
          <a:solidFill>
            <a:srgbClr val="4F81BD"/>
          </a:solidFill>
          <a:ln w="25560" cap="flat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5514FE08-6513-49FA-B310-AB53574FD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769443" cy="34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Estrategia de lectura de teclado</a:t>
            </a:r>
          </a:p>
        </p:txBody>
      </p:sp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A74A675C-DE9E-4240-85FE-835CCFA21EC1}"/>
              </a:ext>
            </a:extLst>
          </p:cNvPr>
          <p:cNvSpPr/>
          <p:nvPr/>
        </p:nvSpPr>
        <p:spPr bwMode="auto">
          <a:xfrm>
            <a:off x="11022015" y="3749263"/>
            <a:ext cx="246062" cy="962297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Flecha: hacia abajo 43">
            <a:extLst>
              <a:ext uri="{FF2B5EF4-FFF2-40B4-BE49-F238E27FC236}">
                <a16:creationId xmlns:a16="http://schemas.microsoft.com/office/drawing/2014/main" id="{1AEF85F6-4401-4D83-8AA4-EE30735D2BA6}"/>
              </a:ext>
            </a:extLst>
          </p:cNvPr>
          <p:cNvSpPr/>
          <p:nvPr/>
        </p:nvSpPr>
        <p:spPr bwMode="auto">
          <a:xfrm>
            <a:off x="5174904" y="3582575"/>
            <a:ext cx="306927" cy="1117601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AutoShape 37">
            <a:extLst>
              <a:ext uri="{FF2B5EF4-FFF2-40B4-BE49-F238E27FC236}">
                <a16:creationId xmlns:a16="http://schemas.microsoft.com/office/drawing/2014/main" id="{AABEC438-1F25-4898-92C3-02DF0EC96D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829" y="280577"/>
            <a:ext cx="2879725" cy="10795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2147483646 h 21600"/>
              <a:gd name="T14" fmla="*/ 2147483646 w 21600"/>
              <a:gd name="T15" fmla="*/ 0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2147483646 h 21600"/>
              <a:gd name="T58" fmla="*/ 2147483646 w 21600"/>
              <a:gd name="T59" fmla="*/ 2147483646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2147483646 w 21600"/>
              <a:gd name="T73" fmla="*/ 2147483646 h 21600"/>
              <a:gd name="T74" fmla="*/ 2147483646 w 21600"/>
              <a:gd name="T75" fmla="*/ 2147483646 h 21600"/>
              <a:gd name="T76" fmla="*/ 2147483646 w 21600"/>
              <a:gd name="T77" fmla="*/ 2147483646 h 21600"/>
              <a:gd name="T78" fmla="*/ 2147483646 w 21600"/>
              <a:gd name="T79" fmla="*/ 2147483646 h 21600"/>
              <a:gd name="T80" fmla="*/ 2147483646 w 21600"/>
              <a:gd name="T81" fmla="*/ 2147483646 h 21600"/>
              <a:gd name="T82" fmla="*/ 2147483646 w 21600"/>
              <a:gd name="T83" fmla="*/ 2147483646 h 21600"/>
              <a:gd name="T84" fmla="*/ 2147483646 w 21600"/>
              <a:gd name="T85" fmla="*/ 2147483646 h 21600"/>
              <a:gd name="T86" fmla="*/ 2147483646 w 21600"/>
              <a:gd name="T87" fmla="*/ 2147483646 h 21600"/>
              <a:gd name="T88" fmla="*/ 2147483646 w 21600"/>
              <a:gd name="T89" fmla="*/ 2147483646 h 21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3000 w 21600"/>
              <a:gd name="T136" fmla="*/ 3320 h 21600"/>
              <a:gd name="T137" fmla="*/ 17110 w 21600"/>
              <a:gd name="T138" fmla="*/ 17330 h 216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360" cap="sq">
            <a:solidFill>
              <a:srgbClr val="3465A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latin typeface="Times New Roman" panose="02020603050405020304" pitchFamily="18" charset="0"/>
              </a:rPr>
              <a:t>Mundo aplicación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latin typeface="Times New Roman" panose="02020603050405020304" pitchFamily="18" charset="0"/>
              </a:rPr>
              <a:t> (main)</a:t>
            </a:r>
          </a:p>
        </p:txBody>
      </p:sp>
      <p:sp>
        <p:nvSpPr>
          <p:cNvPr id="45" name="AutoShape 37">
            <a:extLst>
              <a:ext uri="{FF2B5EF4-FFF2-40B4-BE49-F238E27FC236}">
                <a16:creationId xmlns:a16="http://schemas.microsoft.com/office/drawing/2014/main" id="{B747633F-834E-4B2B-924C-B6118BD427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60" y="334281"/>
            <a:ext cx="2879725" cy="10795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2147483646 h 21600"/>
              <a:gd name="T14" fmla="*/ 2147483646 w 21600"/>
              <a:gd name="T15" fmla="*/ 0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2147483646 h 21600"/>
              <a:gd name="T58" fmla="*/ 2147483646 w 21600"/>
              <a:gd name="T59" fmla="*/ 2147483646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2147483646 w 21600"/>
              <a:gd name="T73" fmla="*/ 2147483646 h 21600"/>
              <a:gd name="T74" fmla="*/ 2147483646 w 21600"/>
              <a:gd name="T75" fmla="*/ 2147483646 h 21600"/>
              <a:gd name="T76" fmla="*/ 2147483646 w 21600"/>
              <a:gd name="T77" fmla="*/ 2147483646 h 21600"/>
              <a:gd name="T78" fmla="*/ 2147483646 w 21600"/>
              <a:gd name="T79" fmla="*/ 2147483646 h 21600"/>
              <a:gd name="T80" fmla="*/ 2147483646 w 21600"/>
              <a:gd name="T81" fmla="*/ 2147483646 h 21600"/>
              <a:gd name="T82" fmla="*/ 2147483646 w 21600"/>
              <a:gd name="T83" fmla="*/ 2147483646 h 21600"/>
              <a:gd name="T84" fmla="*/ 2147483646 w 21600"/>
              <a:gd name="T85" fmla="*/ 2147483646 h 21600"/>
              <a:gd name="T86" fmla="*/ 2147483646 w 21600"/>
              <a:gd name="T87" fmla="*/ 2147483646 h 21600"/>
              <a:gd name="T88" fmla="*/ 2147483646 w 21600"/>
              <a:gd name="T89" fmla="*/ 2147483646 h 21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3000 w 21600"/>
              <a:gd name="T136" fmla="*/ 3320 h 21600"/>
              <a:gd name="T137" fmla="*/ 17110 w 21600"/>
              <a:gd name="T138" fmla="*/ 17330 h 216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360" cap="sq">
            <a:solidFill>
              <a:srgbClr val="3465A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>
                <a:latin typeface="Times New Roman" panose="02020603050405020304" pitchFamily="18" charset="0"/>
              </a:rPr>
              <a:t>Mundo interrupción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>
                <a:latin typeface="Times New Roman" panose="02020603050405020304" pitchFamily="18" charset="0"/>
              </a:rPr>
              <a:t> (FW)</a:t>
            </a:r>
          </a:p>
        </p:txBody>
      </p:sp>
      <p:cxnSp>
        <p:nvCxnSpPr>
          <p:cNvPr id="4" name="Conector recto de flecha 3">
            <a:extLst>
              <a:ext uri="{FF2B5EF4-FFF2-40B4-BE49-F238E27FC236}">
                <a16:creationId xmlns:a16="http://schemas.microsoft.com/office/drawing/2014/main" id="{A8CF9591-89E9-4F33-9834-F8407D831C55}"/>
              </a:ext>
            </a:extLst>
          </p:cNvPr>
          <p:cNvCxnSpPr/>
          <p:nvPr/>
        </p:nvCxnSpPr>
        <p:spPr bwMode="auto">
          <a:xfrm flipH="1">
            <a:off x="7896201" y="5950362"/>
            <a:ext cx="1231480" cy="3938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6" name="Marcador de fecha 1">
            <a:extLst>
              <a:ext uri="{FF2B5EF4-FFF2-40B4-BE49-F238E27FC236}">
                <a16:creationId xmlns:a16="http://schemas.microsoft.com/office/drawing/2014/main" id="{FA4D8C60-1B07-4A2C-AC17-5B2C4FC152E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47" name="Marcador de número de diapositiva 3">
            <a:extLst>
              <a:ext uri="{FF2B5EF4-FFF2-40B4-BE49-F238E27FC236}">
                <a16:creationId xmlns:a16="http://schemas.microsoft.com/office/drawing/2014/main" id="{3CE6FB5E-2D94-48DD-88F3-16DFB61DCD1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11</a:t>
            </a:fld>
            <a:endParaRPr lang="es-ES" altLang="es-AR" dirty="0"/>
          </a:p>
        </p:txBody>
      </p:sp>
      <p:sp>
        <p:nvSpPr>
          <p:cNvPr id="48" name="Marcador de pie de página 2">
            <a:extLst>
              <a:ext uri="{FF2B5EF4-FFF2-40B4-BE49-F238E27FC236}">
                <a16:creationId xmlns:a16="http://schemas.microsoft.com/office/drawing/2014/main" id="{43B29D3B-AC4F-4338-BCB3-AF14EECF0F9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3757920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6" dur="2000"/>
                                        <p:tgtEl>
                                          <p:spTgt spid="19487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7" dur="2000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5000">
                                          <p:val>
                                            <p:strVal val="width"/>
                                          </p:val>
                                        </p:tav>
                                        <p:tav tm="1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1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25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30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3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4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45000">
                                          <p:val>
                                            <p:strVal val="-width"/>
                                          </p:val>
                                        </p:tav>
                                        <p:tav tm="5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5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65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70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7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8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85000">
                                          <p:val>
                                            <p:strVal val="width"/>
                                          </p:val>
                                        </p:tav>
                                        <p:tav tm="9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95000">
                                          <p:val>
                                            <p:strVal val="0.71*width"/>
                                          </p:val>
                                        </p:tav>
                                        <p:tav>
                                          <p:val>
                                            <p:strVal val="0.38*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8" dur="2000"/>
                                        <p:tgtEl>
                                          <p:spTgt spid="19487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  <p:tav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4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2" dur="2000"/>
                                        <p:tgtEl>
                                          <p:spTgt spid="19490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23" dur="2000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5000">
                                          <p:val>
                                            <p:strVal val="width"/>
                                          </p:val>
                                        </p:tav>
                                        <p:tav tm="1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1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25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30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3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4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45000">
                                          <p:val>
                                            <p:strVal val="-width"/>
                                          </p:val>
                                        </p:tav>
                                        <p:tav tm="5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5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65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70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7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8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85000">
                                          <p:val>
                                            <p:strVal val="width"/>
                                          </p:val>
                                        </p:tav>
                                        <p:tav tm="9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95000">
                                          <p:val>
                                            <p:strVal val="0.71*width"/>
                                          </p:val>
                                        </p:tav>
                                        <p:tav>
                                          <p:val>
                                            <p:strVal val="0.38*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4" dur="2000"/>
                                        <p:tgtEl>
                                          <p:spTgt spid="19490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  <p:tav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in" filter="fade">
                                      <p:cBhvr additive="repl">
                                        <p:cTn id="29" dur="2000"/>
                                        <p:tgtEl>
                                          <p:spTgt spid="19489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30" dur="2000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5000">
                                          <p:val>
                                            <p:strVal val="width"/>
                                          </p:val>
                                        </p:tav>
                                        <p:tav tm="1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1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25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30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3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4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45000">
                                          <p:val>
                                            <p:strVal val="-width"/>
                                          </p:val>
                                        </p:tav>
                                        <p:tav tm="50000">
                                          <p:val>
                                            <p:strVal val="-0.92*width"/>
                                          </p:val>
                                        </p:tav>
                                        <p:tav tm="55000">
                                          <p:val>
                                            <p:strVal val="-0.71*width"/>
                                          </p:val>
                                        </p:tav>
                                        <p:tav tm="65000">
                                          <p:val>
                                            <p:strVal val="-0.38*width"/>
                                          </p:val>
                                        </p:tav>
                                        <p:tav tm="70000">
                                          <p:val>
                                            <p:strVal val="0.38*width"/>
                                          </p:val>
                                        </p:tav>
                                        <p:tav tm="75000">
                                          <p:val>
                                            <p:strVal val="0.71*width"/>
                                          </p:val>
                                        </p:tav>
                                        <p:tav tm="8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85000">
                                          <p:val>
                                            <p:strVal val="width"/>
                                          </p:val>
                                        </p:tav>
                                        <p:tav tm="90000">
                                          <p:val>
                                            <p:strVal val="0.92*width"/>
                                          </p:val>
                                        </p:tav>
                                        <p:tav tm="95000">
                                          <p:val>
                                            <p:strVal val="0.71*width"/>
                                          </p:val>
                                        </p:tav>
                                        <p:tav>
                                          <p:val>
                                            <p:strVal val="0.38*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1" dur="2000"/>
                                        <p:tgtEl>
                                          <p:spTgt spid="19489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  <p:tav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36" dur="10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37" dur="1000" fill="hold"/>
                                        <p:tgtEl>
                                          <p:spTgt spid="19481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41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42" dur="500" fill="hold"/>
                                        <p:tgtEl>
                                          <p:spTgt spid="19488"/>
                                        </p:tgtEl>
                                        <p:attrNameLst>
                                          <p:attrName>invalid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52" dur="500"/>
                                        <p:tgtEl>
                                          <p:spTgt spid="19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94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94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91" grpId="0"/>
      <p:bldP spid="2" grpId="0" animBg="1"/>
      <p:bldP spid="4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Line 4">
            <a:extLst>
              <a:ext uri="{FF2B5EF4-FFF2-40B4-BE49-F238E27FC236}">
                <a16:creationId xmlns:a16="http://schemas.microsoft.com/office/drawing/2014/main" id="{3476E6D0-B433-499E-BFB9-511877D17B2E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2444" y="1058822"/>
            <a:ext cx="1588" cy="446405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EB855C5D-F8E7-495F-8C24-79686E1224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470676" y="1058822"/>
            <a:ext cx="1588" cy="4464050"/>
          </a:xfrm>
          <a:prstGeom prst="line">
            <a:avLst/>
          </a:prstGeom>
          <a:noFill/>
          <a:ln w="9360" cap="rnd">
            <a:solidFill>
              <a:srgbClr val="000000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0486" name="Rectangle 6">
            <a:extLst>
              <a:ext uri="{FF2B5EF4-FFF2-40B4-BE49-F238E27FC236}">
                <a16:creationId xmlns:a16="http://schemas.microsoft.com/office/drawing/2014/main" id="{8D254522-4340-4186-99D5-1A3419AD6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76320" y="1779548"/>
            <a:ext cx="3059113" cy="259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dirty="0"/>
              <a:t>void </a:t>
            </a:r>
            <a:r>
              <a:rPr lang="es-AR" altLang="es-AR" sz="2000" dirty="0" err="1"/>
              <a:t>Systick_Handler</a:t>
            </a:r>
            <a:r>
              <a:rPr lang="es-AR" altLang="es-AR" sz="2000" dirty="0"/>
              <a:t>()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barridoDisplay();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	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}</a:t>
            </a:r>
          </a:p>
        </p:txBody>
      </p:sp>
      <p:sp>
        <p:nvSpPr>
          <p:cNvPr id="20487" name="Rectangle 7">
            <a:extLst>
              <a:ext uri="{FF2B5EF4-FFF2-40B4-BE49-F238E27FC236}">
                <a16:creationId xmlns:a16="http://schemas.microsoft.com/office/drawing/2014/main" id="{5104BB02-2DB4-4D03-87F8-5300AC4A77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1860509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88" name="Rectangle 8">
            <a:extLst>
              <a:ext uri="{FF2B5EF4-FFF2-40B4-BE49-F238E27FC236}">
                <a16:creationId xmlns:a16="http://schemas.microsoft.com/office/drawing/2014/main" id="{F3F8C93A-296A-433B-895C-89CE0BC84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2038309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E30C2E05-1254-4F5E-B877-B215BB52E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2212935"/>
            <a:ext cx="977900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0" name="Rectangle 10">
            <a:extLst>
              <a:ext uri="{FF2B5EF4-FFF2-40B4-BE49-F238E27FC236}">
                <a16:creationId xmlns:a16="http://schemas.microsoft.com/office/drawing/2014/main" id="{D79C27B4-544D-4C81-9D11-265E0A41B7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52" y="1482685"/>
            <a:ext cx="12271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TmrRun</a:t>
            </a:r>
          </a:p>
        </p:txBody>
      </p:sp>
      <p:sp>
        <p:nvSpPr>
          <p:cNvPr id="20491" name="Rectangle 11">
            <a:extLst>
              <a:ext uri="{FF2B5EF4-FFF2-40B4-BE49-F238E27FC236}">
                <a16:creationId xmlns:a16="http://schemas.microsoft.com/office/drawing/2014/main" id="{3FDE3BF8-BED7-4C44-8498-670396A2BE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2686010"/>
            <a:ext cx="977900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D2424058-BD2E-470C-96FA-F2C5D047F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2862223"/>
            <a:ext cx="977900" cy="90487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3" name="Rectangle 13">
            <a:extLst>
              <a:ext uri="{FF2B5EF4-FFF2-40B4-BE49-F238E27FC236}">
                <a16:creationId xmlns:a16="http://schemas.microsoft.com/office/drawing/2014/main" id="{DD4F941C-6943-4E54-B16B-0A027E7E1B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4315" y="3038434"/>
            <a:ext cx="977900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4" name="Rectangle 14">
            <a:extLst>
              <a:ext uri="{FF2B5EF4-FFF2-40B4-BE49-F238E27FC236}">
                <a16:creationId xmlns:a16="http://schemas.microsoft.com/office/drawing/2014/main" id="{3C7B57D1-E675-44EB-8D21-C60F3BDF3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1452" y="2387560"/>
            <a:ext cx="1227138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MSG_DSP</a:t>
            </a:r>
          </a:p>
        </p:txBody>
      </p:sp>
      <p:sp>
        <p:nvSpPr>
          <p:cNvPr id="20495" name="Rectangle 15">
            <a:extLst>
              <a:ext uri="{FF2B5EF4-FFF2-40B4-BE49-F238E27FC236}">
                <a16:creationId xmlns:a16="http://schemas.microsoft.com/office/drawing/2014/main" id="{10EBDCD6-E239-442F-BA30-C3C95BD177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16" y="4276684"/>
            <a:ext cx="981075" cy="90488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55981BAA-E38C-48FC-BC3E-E1C52503CC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16" y="4451309"/>
            <a:ext cx="981075" cy="88900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3A29DC23-5D4A-4738-9807-1766045541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16" y="4627522"/>
            <a:ext cx="981075" cy="88900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498" name="Rectangle 18">
            <a:extLst>
              <a:ext uri="{FF2B5EF4-FFF2-40B4-BE49-F238E27FC236}">
                <a16:creationId xmlns:a16="http://schemas.microsoft.com/office/drawing/2014/main" id="{8BA17366-9F94-4B20-8120-2AAA003F8F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2416" y="3898860"/>
            <a:ext cx="1227137" cy="29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BuffTxRx</a:t>
            </a:r>
          </a:p>
        </p:txBody>
      </p:sp>
      <p:sp>
        <p:nvSpPr>
          <p:cNvPr id="20499" name="Rectangle 19">
            <a:extLst>
              <a:ext uri="{FF2B5EF4-FFF2-40B4-BE49-F238E27FC236}">
                <a16:creationId xmlns:a16="http://schemas.microsoft.com/office/drawing/2014/main" id="{CA6E998B-31C2-4849-A6A0-F1B521CC0F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077" y="3736935"/>
            <a:ext cx="979488" cy="87313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00" name="Rectangle 20">
            <a:extLst>
              <a:ext uri="{FF2B5EF4-FFF2-40B4-BE49-F238E27FC236}">
                <a16:creationId xmlns:a16="http://schemas.microsoft.com/office/drawing/2014/main" id="{C7CAEEDF-9EF1-46A1-9707-067F0E8BA2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10016" y="3398797"/>
            <a:ext cx="1354137" cy="29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844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400" b="1" dirty="0">
                <a:solidFill>
                  <a:srgbClr val="FF0000"/>
                </a:solidFill>
              </a:rPr>
              <a:t>bufkey</a:t>
            </a:r>
          </a:p>
        </p:txBody>
      </p:sp>
      <p:sp>
        <p:nvSpPr>
          <p:cNvPr id="20503" name="Rectangle 23">
            <a:extLst>
              <a:ext uri="{FF2B5EF4-FFF2-40B4-BE49-F238E27FC236}">
                <a16:creationId xmlns:a16="http://schemas.microsoft.com/office/drawing/2014/main" id="{FBD2E551-9BCD-4255-A288-D2EEE40E2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1865" y="1487447"/>
            <a:ext cx="3203575" cy="360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dirty="0"/>
              <a:t>void </a:t>
            </a:r>
            <a:r>
              <a:rPr lang="es-AR" altLang="es-AR" sz="2000" dirty="0" err="1"/>
              <a:t>main</a:t>
            </a:r>
            <a:r>
              <a:rPr lang="es-AR" altLang="es-AR" sz="2000" dirty="0"/>
              <a:t> (void)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uint8_t tecla = NO_KEY;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initHW( );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while (1)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{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  tecla=</a:t>
            </a:r>
            <a:r>
              <a:rPr lang="es-AR" altLang="es-AR" sz="2000" dirty="0">
                <a:solidFill>
                  <a:srgbClr val="FF0000"/>
                </a:solidFill>
              </a:rPr>
              <a:t> </a:t>
            </a:r>
            <a:r>
              <a:rPr lang="es-AR" altLang="es-AR" sz="2000" dirty="0" err="1">
                <a:solidFill>
                  <a:srgbClr val="FF0000"/>
                </a:solidFill>
              </a:rPr>
              <a:t>GetKey</a:t>
            </a:r>
            <a:r>
              <a:rPr lang="es-AR" altLang="es-AR" sz="2000" dirty="0">
                <a:solidFill>
                  <a:srgbClr val="FF0000"/>
                </a:solidFill>
              </a:rPr>
              <a:t>( );</a:t>
            </a:r>
            <a:r>
              <a:rPr lang="es-AR" altLang="es-AR" sz="2000" dirty="0"/>
              <a:t>	 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   if (tecla != NO_KEY)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	  display(tecla, DSP0); 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		 …................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   }</a:t>
            </a:r>
          </a:p>
          <a:p>
            <a:pPr>
              <a:lnSpc>
                <a:spcPct val="100000"/>
              </a:lnSpc>
            </a:pPr>
            <a:r>
              <a:rPr lang="es-AR" altLang="es-AR" sz="2000" dirty="0"/>
              <a:t>}</a:t>
            </a:r>
          </a:p>
        </p:txBody>
      </p:sp>
      <p:sp>
        <p:nvSpPr>
          <p:cNvPr id="20504" name="Rectangle 24">
            <a:extLst>
              <a:ext uri="{FF2B5EF4-FFF2-40B4-BE49-F238E27FC236}">
                <a16:creationId xmlns:a16="http://schemas.microsoft.com/office/drawing/2014/main" id="{C18B3677-24A0-4616-A55A-02FBF278B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25583" y="3372057"/>
            <a:ext cx="2359025" cy="39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b="1" i="1" dirty="0">
                <a:solidFill>
                  <a:schemeClr val="accent2">
                    <a:lumMod val="75000"/>
                  </a:schemeClr>
                </a:solidFill>
                <a:latin typeface="Verdana" panose="020B0604030504040204" pitchFamily="34" charset="0"/>
              </a:rPr>
              <a:t>driverTeclado();</a:t>
            </a:r>
          </a:p>
        </p:txBody>
      </p:sp>
      <p:sp>
        <p:nvSpPr>
          <p:cNvPr id="20505" name="AutoShape 25">
            <a:extLst>
              <a:ext uri="{FF2B5EF4-FFF2-40B4-BE49-F238E27FC236}">
                <a16:creationId xmlns:a16="http://schemas.microsoft.com/office/drawing/2014/main" id="{44183116-1C34-4E75-953F-122F4B8EA819}"/>
              </a:ext>
            </a:extLst>
          </p:cNvPr>
          <p:cNvSpPr>
            <a:spLocks noChangeArrowheads="1"/>
          </p:cNvSpPr>
          <p:nvPr/>
        </p:nvSpPr>
        <p:spPr bwMode="auto">
          <a:xfrm rot="10440000">
            <a:off x="7476132" y="3579772"/>
            <a:ext cx="1860550" cy="203200"/>
          </a:xfrm>
          <a:custGeom>
            <a:avLst/>
            <a:gdLst>
              <a:gd name="G0" fmla="min 5169 565"/>
              <a:gd name="G1" fmla="*/ 34464 5169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161419"/>
              <a:gd name="G8" fmla="+- G2 0 161419"/>
              <a:gd name="G9" fmla="?: G8 161419 G2"/>
              <a:gd name="G10" fmla="?: G7 0 G8"/>
              <a:gd name="G11" fmla="*/ G0 G10 1"/>
              <a:gd name="G12" fmla="*/ G11 1 34464"/>
              <a:gd name="G13" fmla="+- 5169 0 G12"/>
              <a:gd name="G14" fmla="*/ 565 G6 1"/>
              <a:gd name="G15" fmla="*/ G14 1 3392"/>
              <a:gd name="G16" fmla="*/ 565 1 2"/>
              <a:gd name="G17" fmla="+- G16 0 G15"/>
              <a:gd name="G18" fmla="+- G16 G15 0"/>
              <a:gd name="G19" fmla="+- G18 0 0"/>
              <a:gd name="G20" fmla="*/ 565 1 2"/>
              <a:gd name="G21" fmla="*/ G15 G12 1"/>
              <a:gd name="G22" fmla="*/ G21 1 G20"/>
              <a:gd name="G23" fmla="+- 5169 0 G22"/>
              <a:gd name="G24" fmla="+- 5169 0 0"/>
              <a:gd name="G25" fmla="+- 565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871"/>
                </a:moveTo>
                <a:lnTo>
                  <a:pt x="2646" y="2871"/>
                </a:lnTo>
                <a:lnTo>
                  <a:pt x="2646" y="0"/>
                </a:lnTo>
                <a:lnTo>
                  <a:pt x="5169" y="283"/>
                </a:lnTo>
                <a:lnTo>
                  <a:pt x="2646" y="565"/>
                </a:lnTo>
                <a:lnTo>
                  <a:pt x="2646" y="-2305"/>
                </a:lnTo>
                <a:lnTo>
                  <a:pt x="0" y="-2305"/>
                </a:lnTo>
                <a:lnTo>
                  <a:pt x="-23073" y="283"/>
                </a:lnTo>
                <a:close/>
              </a:path>
            </a:pathLst>
          </a:custGeom>
          <a:solidFill>
            <a:srgbClr val="0070C0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07" name="Rectangle 27">
            <a:extLst>
              <a:ext uri="{FF2B5EF4-FFF2-40B4-BE49-F238E27FC236}">
                <a16:creationId xmlns:a16="http://schemas.microsoft.com/office/drawing/2014/main" id="{974F4031-BC9A-4268-B22E-5F453D114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64002" y="1262022"/>
            <a:ext cx="979488" cy="87312"/>
          </a:xfrm>
          <a:prstGeom prst="rect">
            <a:avLst/>
          </a:prstGeom>
          <a:solidFill>
            <a:srgbClr val="FFFFFF"/>
          </a:solidFill>
          <a:ln w="28440" cap="flat">
            <a:solidFill>
              <a:srgbClr val="33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08" name="Rectangle 28">
            <a:extLst>
              <a:ext uri="{FF2B5EF4-FFF2-40B4-BE49-F238E27FC236}">
                <a16:creationId xmlns:a16="http://schemas.microsoft.com/office/drawing/2014/main" id="{5AEA0E8B-5BD6-4408-8AF8-39B46A5F2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4940" y="923884"/>
            <a:ext cx="151130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400" b="1">
                <a:solidFill>
                  <a:srgbClr val="3366FF"/>
                </a:solidFill>
              </a:rPr>
              <a:t>bufferEntradas</a:t>
            </a:r>
          </a:p>
        </p:txBody>
      </p:sp>
      <p:sp>
        <p:nvSpPr>
          <p:cNvPr id="20509" name="Rectangle 29">
            <a:extLst>
              <a:ext uri="{FF2B5EF4-FFF2-40B4-BE49-F238E27FC236}">
                <a16:creationId xmlns:a16="http://schemas.microsoft.com/office/drawing/2014/main" id="{B987FB14-C7C7-41C5-8D7F-2B7BFEC94A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79191" y="4536734"/>
            <a:ext cx="2831130" cy="1643063"/>
          </a:xfrm>
          <a:prstGeom prst="rect">
            <a:avLst/>
          </a:prstGeom>
          <a:solidFill>
            <a:schemeClr val="accent5">
              <a:alpha val="27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chemeClr val="tx1"/>
                </a:solidFill>
              </a:rPr>
              <a:t>void driverTeclado(void)  </a:t>
            </a:r>
          </a:p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chemeClr val="tx1"/>
                </a:solidFill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chemeClr val="tx1"/>
                </a:solidFill>
              </a:rPr>
              <a:t>	uint8_t codAct ;</a:t>
            </a:r>
          </a:p>
          <a:p>
            <a:pPr>
              <a:lnSpc>
                <a:spcPct val="100000"/>
              </a:lnSpc>
            </a:pPr>
            <a:r>
              <a:rPr lang="es-AR" altLang="es-AR" sz="1600" b="1" i="1" dirty="0">
                <a:solidFill>
                  <a:schemeClr val="tx1"/>
                </a:solidFill>
              </a:rPr>
              <a:t>    	</a:t>
            </a:r>
            <a:r>
              <a:rPr lang="es-AR" altLang="es-AR" sz="1600" dirty="0">
                <a:solidFill>
                  <a:schemeClr val="tx1"/>
                </a:solidFill>
              </a:rPr>
              <a:t>codAct = </a:t>
            </a:r>
            <a:r>
              <a:rPr lang="es-AR" altLang="es-AR" sz="1600" dirty="0">
                <a:solidFill>
                  <a:srgbClr val="FF0000"/>
                </a:solidFill>
              </a:rPr>
              <a:t>TecladoHW( );</a:t>
            </a:r>
          </a:p>
          <a:p>
            <a:pPr>
              <a:lnSpc>
                <a:spcPct val="100000"/>
              </a:lnSpc>
            </a:pPr>
            <a:r>
              <a:rPr lang="es-AR" altLang="es-AR" sz="1600" b="1" i="1" dirty="0">
                <a:solidFill>
                  <a:schemeClr val="tx1"/>
                </a:solidFill>
              </a:rPr>
              <a:t>	</a:t>
            </a:r>
            <a:r>
              <a:rPr lang="es-AR" altLang="es-AR" sz="1600" dirty="0">
                <a:solidFill>
                  <a:srgbClr val="00B0F0"/>
                </a:solidFill>
              </a:rPr>
              <a:t>TecladoSW( codAct );</a:t>
            </a:r>
          </a:p>
          <a:p>
            <a:pPr>
              <a:lnSpc>
                <a:spcPct val="100000"/>
              </a:lnSpc>
            </a:pPr>
            <a:r>
              <a:rPr lang="es-AR" altLang="es-AR" sz="1600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0510" name="AutoShape 30">
            <a:extLst>
              <a:ext uri="{FF2B5EF4-FFF2-40B4-BE49-F238E27FC236}">
                <a16:creationId xmlns:a16="http://schemas.microsoft.com/office/drawing/2014/main" id="{1855A434-EB74-46AF-B9A7-E57140E6709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10941644" y="4038559"/>
            <a:ext cx="1474788" cy="503238"/>
          </a:xfrm>
          <a:custGeom>
            <a:avLst/>
            <a:gdLst>
              <a:gd name="G0" fmla="min 4097 1397"/>
              <a:gd name="G1" fmla="*/ 50000 4097 1"/>
              <a:gd name="G2" fmla="*/ G1 1 G0"/>
              <a:gd name="G3" fmla="+- 0 0 50000"/>
              <a:gd name="G4" fmla="+- G2 0 50000"/>
              <a:gd name="G5" fmla="?: G4 50000 G2"/>
              <a:gd name="G6" fmla="?: G3 0 G4"/>
              <a:gd name="G7" fmla="+- 0 0 25000"/>
              <a:gd name="G8" fmla="+- 34464 0 25000"/>
              <a:gd name="G9" fmla="?: G8 25000 34464"/>
              <a:gd name="G10" fmla="?: G7 0 G8"/>
              <a:gd name="G11" fmla="*/ G0 G10 1"/>
              <a:gd name="G12" fmla="*/ G11 1 34464"/>
              <a:gd name="G13" fmla="*/ G0 G6 1"/>
              <a:gd name="G14" fmla="*/ G13 1 34464"/>
              <a:gd name="G15" fmla="+- G12 G14 0"/>
              <a:gd name="G16" fmla="*/ G15 1 4"/>
              <a:gd name="G17" fmla="*/ 4097 1 2"/>
              <a:gd name="G18" fmla="+- G17 0 G16"/>
              <a:gd name="G19" fmla="*/ G18 2 1"/>
              <a:gd name="G20" fmla="*/ G19 1 1"/>
              <a:gd name="G21" fmla="*/ G20 G20 1"/>
              <a:gd name="G22" fmla="*/ G21 1 1"/>
              <a:gd name="G23" fmla="*/ G12 G12 1"/>
              <a:gd name="G24" fmla="*/ G23 1 1"/>
              <a:gd name="G25" fmla="+- G22 0 G24"/>
              <a:gd name="G26" fmla="sqrt G25"/>
              <a:gd name="G27" fmla="*/ G26 1397 1"/>
              <a:gd name="G28" fmla="*/ G27 1 G20"/>
              <a:gd name="G29" fmla="*/ 34464 G28 1"/>
              <a:gd name="G30" fmla="*/ G29 1 G0"/>
              <a:gd name="G31" fmla="+- 0 0 25000"/>
              <a:gd name="G32" fmla="+- G30 0 25000"/>
              <a:gd name="G33" fmla="?: G32 25000 G30"/>
              <a:gd name="G34" fmla="?: G31 0 G32"/>
              <a:gd name="G35" fmla="*/ G0 25000 1"/>
              <a:gd name="G36" fmla="*/ G35 1 34464"/>
              <a:gd name="G37" fmla="+- G18 G12 0"/>
              <a:gd name="G38" fmla="+- G37 0 0"/>
              <a:gd name="G39" fmla="*/ 1397 1397 1"/>
              <a:gd name="G40" fmla="*/ G39 1 1"/>
              <a:gd name="G41" fmla="*/ G36 G36 1"/>
              <a:gd name="G42" fmla="*/ G41 1 1"/>
              <a:gd name="G43" fmla="+- G40 0 G42"/>
              <a:gd name="G44" fmla="sqrt G43"/>
              <a:gd name="G45" fmla="*/ G44 G18 1"/>
              <a:gd name="G46" fmla="*/ G45 1 1397"/>
              <a:gd name="G47" fmla="+- G18 G46 0"/>
              <a:gd name="G48" fmla="+- G47 0 0"/>
              <a:gd name="G49" fmla="+- G38 G46 0"/>
              <a:gd name="G50" fmla="+- G49 0 0"/>
              <a:gd name="G51" fmla="+- G14 0 G12"/>
              <a:gd name="G52" fmla="*/ G51 1 2"/>
              <a:gd name="G53" fmla="+- G48 0 G52"/>
              <a:gd name="G54" fmla="+- G50 G52 0"/>
              <a:gd name="G55" fmla="+- G54 0 0"/>
              <a:gd name="G56" fmla="*/ G14 1 2"/>
              <a:gd name="G57" fmla="+- 4097 0 G56"/>
              <a:gd name="G58" fmla="+- 1397 0 G36"/>
              <a:gd name="G59" fmla="at2 G36 G46"/>
              <a:gd name="G60" fmla="*/ 52096 G59 1"/>
              <a:gd name="G61" fmla="*/ 1 48365 11520"/>
              <a:gd name="G62" fmla="*/ G60 1 G61"/>
              <a:gd name="G63" fmla="+- 0 0 G62"/>
              <a:gd name="G64" fmla="+- 1397 0 G28"/>
              <a:gd name="G65" fmla="+- G18 G38 0"/>
              <a:gd name="G66" fmla="*/ G65 1 2"/>
              <a:gd name="G67" fmla="*/ G12 1 2"/>
              <a:gd name="G68" fmla="at2 G28 G67"/>
              <a:gd name="G69" fmla="*/ 52096 G68 1"/>
              <a:gd name="G70" fmla="*/ 1 48365 11520"/>
              <a:gd name="G71" fmla="*/ G69 1 G70"/>
              <a:gd name="G72" fmla="+- 12608 G62 0"/>
              <a:gd name="G73" fmla="+- G72 0 0"/>
              <a:gd name="G74" fmla="+- 12608 0 G71"/>
              <a:gd name="G75" fmla="+- G71 0 26048"/>
              <a:gd name="G76" fmla="+- 26048 G71 0"/>
              <a:gd name="G77" fmla="+- G76 0 0"/>
              <a:gd name="G78" fmla="+- 1397 0 0"/>
              <a:gd name="G79" fmla="+- 4097 0 0"/>
              <a:gd name="G80" fmla="+- 1397 0 0"/>
              <a:gd name="G81" fmla="*/ G73 1 60000"/>
              <a:gd name="G82" fmla="*/ G63 1 60000"/>
              <a:gd name="G83" fmla="+- 270 0 0"/>
              <a:gd name="G84" fmla="*/ G62 1 60000"/>
              <a:gd name="G85" fmla="*/ G74 1 60000"/>
              <a:gd name="G86" fmla="*/ G75 1 60000"/>
              <a:gd name="G87" fmla="+- 180 0 0"/>
              <a:gd name="G88" fmla="*/ G77 1 60000"/>
              <a:gd name="G89" fmla="*/ G74 1 60000"/>
              <a:gd name="G90" fmla="*/ G75 1 60000"/>
              <a:gd name="G91" fmla="+- 180 0 0"/>
              <a:gd name="G92" fmla="+- 90 0 0"/>
              <a:gd name="G93" fmla="+- 270 0 0"/>
              <a:gd name="G94" fmla="*/ G62 1 60000"/>
              <a:gd name="G95" fmla="*/ G73 1 60000"/>
              <a:gd name="G96" fmla="*/ G63 1 6000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 stroke="0">
                <a:moveTo>
                  <a:pt x="2138" y="1397"/>
                </a:moveTo>
                <a:lnTo>
                  <a:pt x="-123" y="384"/>
                </a:lnTo>
                <a:lnTo>
                  <a:pt x="1644" y="384"/>
                </a:lnTo>
                <a:lnTo>
                  <a:pt x="974" y="1397"/>
                </a:lnTo>
                <a:lnTo>
                  <a:pt x="0" y="0"/>
                </a:lnTo>
                <a:lnTo>
                  <a:pt x="1358" y="0"/>
                </a:lnTo>
                <a:lnTo>
                  <a:pt x="974" y="1397"/>
                </a:lnTo>
                <a:close/>
              </a:path>
            </a:pathLst>
          </a:custGeom>
          <a:solidFill>
            <a:srgbClr val="4F81BD"/>
          </a:solidFill>
          <a:ln w="25560" cap="flat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11" name="AutoShape 31">
            <a:extLst>
              <a:ext uri="{FF2B5EF4-FFF2-40B4-BE49-F238E27FC236}">
                <a16:creationId xmlns:a16="http://schemas.microsoft.com/office/drawing/2014/main" id="{7A1C9421-1474-42D0-B32D-D9909C07A919}"/>
              </a:ext>
            </a:extLst>
          </p:cNvPr>
          <p:cNvSpPr>
            <a:spLocks noChangeArrowheads="1"/>
          </p:cNvSpPr>
          <p:nvPr/>
        </p:nvSpPr>
        <p:spPr bwMode="auto">
          <a:xfrm rot="11700000">
            <a:off x="5548907" y="3444834"/>
            <a:ext cx="876300" cy="331788"/>
          </a:xfrm>
          <a:custGeom>
            <a:avLst/>
            <a:gdLst>
              <a:gd name="G0" fmla="min 2434 921"/>
              <a:gd name="G1" fmla="*/ 34464 2434 1"/>
              <a:gd name="G2" fmla="*/ G1 1 G0"/>
              <a:gd name="G3" fmla="+- 0 0 50000"/>
              <a:gd name="G4" fmla="+- 34464 0 50000"/>
              <a:gd name="G5" fmla="?: G4 50000 34464"/>
              <a:gd name="G6" fmla="?: G3 0 G4"/>
              <a:gd name="G7" fmla="+- 0 0 53414"/>
              <a:gd name="G8" fmla="+- G2 0 53414"/>
              <a:gd name="G9" fmla="?: G8 53414 G2"/>
              <a:gd name="G10" fmla="?: G7 0 G8"/>
              <a:gd name="G11" fmla="*/ G0 G10 1"/>
              <a:gd name="G12" fmla="*/ G11 1 34464"/>
              <a:gd name="G13" fmla="+- 2434 0 G12"/>
              <a:gd name="G14" fmla="*/ 921 G6 1"/>
              <a:gd name="G15" fmla="*/ G14 1 3392"/>
              <a:gd name="G16" fmla="*/ 921 1 2"/>
              <a:gd name="G17" fmla="+- G16 0 G15"/>
              <a:gd name="G18" fmla="+- G16 G15 0"/>
              <a:gd name="G19" fmla="+- G18 0 0"/>
              <a:gd name="G20" fmla="*/ 921 1 2"/>
              <a:gd name="G21" fmla="*/ G15 G12 1"/>
              <a:gd name="G22" fmla="*/ G21 1 G20"/>
              <a:gd name="G23" fmla="+- 2434 0 G22"/>
              <a:gd name="G24" fmla="+- 2434 0 0"/>
              <a:gd name="G25" fmla="+- 921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679"/>
                </a:moveTo>
                <a:lnTo>
                  <a:pt x="1427" y="4679"/>
                </a:lnTo>
                <a:lnTo>
                  <a:pt x="1427" y="0"/>
                </a:lnTo>
                <a:lnTo>
                  <a:pt x="2434" y="461"/>
                </a:lnTo>
                <a:lnTo>
                  <a:pt x="1427" y="921"/>
                </a:lnTo>
                <a:lnTo>
                  <a:pt x="1427" y="-3757"/>
                </a:lnTo>
                <a:lnTo>
                  <a:pt x="0" y="-3757"/>
                </a:lnTo>
                <a:lnTo>
                  <a:pt x="-9214" y="461"/>
                </a:lnTo>
                <a:close/>
              </a:path>
            </a:pathLst>
          </a:custGeom>
          <a:solidFill>
            <a:srgbClr val="0070C0"/>
          </a:solidFill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12" name="AutoShape 32">
            <a:extLst>
              <a:ext uri="{FF2B5EF4-FFF2-40B4-BE49-F238E27FC236}">
                <a16:creationId xmlns:a16="http://schemas.microsoft.com/office/drawing/2014/main" id="{F3E1D5C9-9073-4E06-8844-1317D2BEC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6631" y="5322626"/>
            <a:ext cx="2993267" cy="992301"/>
          </a:xfrm>
          <a:prstGeom prst="rightArrow">
            <a:avLst>
              <a:gd name="adj1" fmla="val 50000"/>
              <a:gd name="adj2" fmla="val 46293"/>
            </a:avLst>
          </a:prstGeom>
          <a:solidFill>
            <a:srgbClr val="FF00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84116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AR" sz="2000" b="1" dirty="0" err="1">
                <a:latin typeface="AR CENA" panose="02000000000000000000" pitchFamily="2" charset="0"/>
              </a:rPr>
              <a:t>Debounce</a:t>
            </a:r>
            <a:endParaRPr lang="es-AR" altLang="es-AR" sz="1400" b="1" dirty="0">
              <a:latin typeface="Bradley Hand ITC" panose="03070402050302030203" pitchFamily="66" charset="0"/>
            </a:endParaRPr>
          </a:p>
        </p:txBody>
      </p:sp>
      <p:sp>
        <p:nvSpPr>
          <p:cNvPr id="20513" name="Text Box 33">
            <a:extLst>
              <a:ext uri="{FF2B5EF4-FFF2-40B4-BE49-F238E27FC236}">
                <a16:creationId xmlns:a16="http://schemas.microsoft.com/office/drawing/2014/main" id="{FDD9E914-ABEC-4FDB-8599-6C82F6B56B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4444" y="5713265"/>
            <a:ext cx="4392613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#define   NO_KEY   (uint8_t) 0XFF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D784B99D-BAB2-4B26-A38B-4F5694E70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769443" cy="34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Estrategia de lectura de teclado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9517A2E-8DBF-43E5-B538-8AC2C37BF5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6443" y="3184316"/>
            <a:ext cx="807988" cy="1009985"/>
          </a:xfrm>
          <a:prstGeom prst="rect">
            <a:avLst/>
          </a:prstGeom>
        </p:spPr>
      </p:pic>
      <p:sp>
        <p:nvSpPr>
          <p:cNvPr id="45" name="Rectangle 33">
            <a:extLst>
              <a:ext uri="{FF2B5EF4-FFF2-40B4-BE49-F238E27FC236}">
                <a16:creationId xmlns:a16="http://schemas.microsoft.com/office/drawing/2014/main" id="{4C266397-74FB-4EF3-8729-8347DB2966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49555" y="3369167"/>
            <a:ext cx="2167237" cy="393700"/>
          </a:xfrm>
          <a:prstGeom prst="rect">
            <a:avLst/>
          </a:prstGeom>
          <a:solidFill>
            <a:srgbClr val="F2DCDB">
              <a:alpha val="35000"/>
            </a:srgbClr>
          </a:solidFill>
          <a:ln w="28440" cap="flat">
            <a:solidFill>
              <a:srgbClr val="000000"/>
            </a:solidFill>
            <a:round/>
            <a:headEnd/>
            <a:tailEnd/>
          </a:ln>
          <a:effectLst/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endParaRPr lang="es-AR" altLang="es-AR" sz="2000" b="1" i="1" dirty="0">
              <a:solidFill>
                <a:schemeClr val="accent2">
                  <a:lumMod val="75000"/>
                </a:schemeClr>
              </a:solidFill>
              <a:latin typeface="Verdana" panose="020B0604030504040204" pitchFamily="34" charset="0"/>
            </a:endParaRPr>
          </a:p>
        </p:txBody>
      </p:sp>
      <p:sp>
        <p:nvSpPr>
          <p:cNvPr id="43" name="AutoShape 37">
            <a:extLst>
              <a:ext uri="{FF2B5EF4-FFF2-40B4-BE49-F238E27FC236}">
                <a16:creationId xmlns:a16="http://schemas.microsoft.com/office/drawing/2014/main" id="{DF3B6CF3-EDE0-484C-A659-909A03530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2829" y="280577"/>
            <a:ext cx="2879725" cy="10795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2147483646 h 21600"/>
              <a:gd name="T14" fmla="*/ 2147483646 w 21600"/>
              <a:gd name="T15" fmla="*/ 0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2147483646 h 21600"/>
              <a:gd name="T58" fmla="*/ 2147483646 w 21600"/>
              <a:gd name="T59" fmla="*/ 2147483646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2147483646 w 21600"/>
              <a:gd name="T73" fmla="*/ 2147483646 h 21600"/>
              <a:gd name="T74" fmla="*/ 2147483646 w 21600"/>
              <a:gd name="T75" fmla="*/ 2147483646 h 21600"/>
              <a:gd name="T76" fmla="*/ 2147483646 w 21600"/>
              <a:gd name="T77" fmla="*/ 2147483646 h 21600"/>
              <a:gd name="T78" fmla="*/ 2147483646 w 21600"/>
              <a:gd name="T79" fmla="*/ 2147483646 h 21600"/>
              <a:gd name="T80" fmla="*/ 2147483646 w 21600"/>
              <a:gd name="T81" fmla="*/ 2147483646 h 21600"/>
              <a:gd name="T82" fmla="*/ 2147483646 w 21600"/>
              <a:gd name="T83" fmla="*/ 2147483646 h 21600"/>
              <a:gd name="T84" fmla="*/ 2147483646 w 21600"/>
              <a:gd name="T85" fmla="*/ 2147483646 h 21600"/>
              <a:gd name="T86" fmla="*/ 2147483646 w 21600"/>
              <a:gd name="T87" fmla="*/ 2147483646 h 21600"/>
              <a:gd name="T88" fmla="*/ 2147483646 w 21600"/>
              <a:gd name="T89" fmla="*/ 2147483646 h 21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3000 w 21600"/>
              <a:gd name="T136" fmla="*/ 3320 h 21600"/>
              <a:gd name="T137" fmla="*/ 17110 w 21600"/>
              <a:gd name="T138" fmla="*/ 17330 h 216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360" cap="sq">
            <a:solidFill>
              <a:srgbClr val="3465A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latin typeface="Times New Roman" panose="02020603050405020304" pitchFamily="18" charset="0"/>
              </a:rPr>
              <a:t>Mundo aplicación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latin typeface="Times New Roman" panose="02020603050405020304" pitchFamily="18" charset="0"/>
              </a:rPr>
              <a:t> (</a:t>
            </a:r>
            <a:r>
              <a:rPr lang="es-AR" altLang="es-AR" sz="1800" dirty="0" err="1">
                <a:latin typeface="Times New Roman" panose="02020603050405020304" pitchFamily="18" charset="0"/>
              </a:rPr>
              <a:t>main</a:t>
            </a:r>
            <a:r>
              <a:rPr lang="es-AR" altLang="es-AR" sz="1800" dirty="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4" name="AutoShape 37">
            <a:extLst>
              <a:ext uri="{FF2B5EF4-FFF2-40B4-BE49-F238E27FC236}">
                <a16:creationId xmlns:a16="http://schemas.microsoft.com/office/drawing/2014/main" id="{4474588F-722F-473B-97AC-6F07B4F0B5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9360" y="334281"/>
            <a:ext cx="2879725" cy="1079500"/>
          </a:xfrm>
          <a:custGeom>
            <a:avLst/>
            <a:gdLst>
              <a:gd name="T0" fmla="*/ 2147483646 w 21600"/>
              <a:gd name="T1" fmla="*/ 2147483646 h 21600"/>
              <a:gd name="T2" fmla="*/ 2147483646 w 21600"/>
              <a:gd name="T3" fmla="*/ 2147483646 h 21600"/>
              <a:gd name="T4" fmla="*/ 2147483646 w 21600"/>
              <a:gd name="T5" fmla="*/ 2147483646 h 21600"/>
              <a:gd name="T6" fmla="*/ 2147483646 w 21600"/>
              <a:gd name="T7" fmla="*/ 2147483646 h 21600"/>
              <a:gd name="T8" fmla="*/ 2147483646 w 21600"/>
              <a:gd name="T9" fmla="*/ 2147483646 h 21600"/>
              <a:gd name="T10" fmla="*/ 2147483646 w 21600"/>
              <a:gd name="T11" fmla="*/ 0 h 21600"/>
              <a:gd name="T12" fmla="*/ 2147483646 w 21600"/>
              <a:gd name="T13" fmla="*/ 2147483646 h 21600"/>
              <a:gd name="T14" fmla="*/ 2147483646 w 21600"/>
              <a:gd name="T15" fmla="*/ 0 h 21600"/>
              <a:gd name="T16" fmla="*/ 2147483646 w 21600"/>
              <a:gd name="T17" fmla="*/ 2147483646 h 21600"/>
              <a:gd name="T18" fmla="*/ 2147483646 w 21600"/>
              <a:gd name="T19" fmla="*/ 2147483646 h 21600"/>
              <a:gd name="T20" fmla="*/ 2147483646 w 21600"/>
              <a:gd name="T21" fmla="*/ 2147483646 h 21600"/>
              <a:gd name="T22" fmla="*/ 2147483646 w 21600"/>
              <a:gd name="T23" fmla="*/ 2147483646 h 21600"/>
              <a:gd name="T24" fmla="*/ 2147483646 w 21600"/>
              <a:gd name="T25" fmla="*/ 2147483646 h 21600"/>
              <a:gd name="T26" fmla="*/ 2147483646 w 21600"/>
              <a:gd name="T27" fmla="*/ 2147483646 h 21600"/>
              <a:gd name="T28" fmla="*/ 2147483646 w 21600"/>
              <a:gd name="T29" fmla="*/ 2147483646 h 21600"/>
              <a:gd name="T30" fmla="*/ 2147483646 w 21600"/>
              <a:gd name="T31" fmla="*/ 2147483646 h 21600"/>
              <a:gd name="T32" fmla="*/ 2147483646 w 21600"/>
              <a:gd name="T33" fmla="*/ 2147483646 h 21600"/>
              <a:gd name="T34" fmla="*/ 2147483646 w 21600"/>
              <a:gd name="T35" fmla="*/ 2147483646 h 21600"/>
              <a:gd name="T36" fmla="*/ 2147483646 w 21600"/>
              <a:gd name="T37" fmla="*/ 2147483646 h 21600"/>
              <a:gd name="T38" fmla="*/ 2147483646 w 21600"/>
              <a:gd name="T39" fmla="*/ 2147483646 h 21600"/>
              <a:gd name="T40" fmla="*/ 2147483646 w 21600"/>
              <a:gd name="T41" fmla="*/ 2147483646 h 21600"/>
              <a:gd name="T42" fmla="*/ 0 w 21600"/>
              <a:gd name="T43" fmla="*/ 2147483646 h 21600"/>
              <a:gd name="T44" fmla="*/ 2147483646 w 21600"/>
              <a:gd name="T45" fmla="*/ 2147483646 h 21600"/>
              <a:gd name="T46" fmla="*/ 2147483646 w 21600"/>
              <a:gd name="T47" fmla="*/ 2147483646 h 21600"/>
              <a:gd name="T48" fmla="*/ 2147483646 w 21600"/>
              <a:gd name="T49" fmla="*/ 2147483646 h 21600"/>
              <a:gd name="T50" fmla="*/ 2147483646 w 21600"/>
              <a:gd name="T51" fmla="*/ 2147483646 h 21600"/>
              <a:gd name="T52" fmla="*/ 2147483646 w 21600"/>
              <a:gd name="T53" fmla="*/ 2147483646 h 21600"/>
              <a:gd name="T54" fmla="*/ 2147483646 w 21600"/>
              <a:gd name="T55" fmla="*/ 2147483646 h 21600"/>
              <a:gd name="T56" fmla="*/ 2147483646 w 21600"/>
              <a:gd name="T57" fmla="*/ 2147483646 h 21600"/>
              <a:gd name="T58" fmla="*/ 2147483646 w 21600"/>
              <a:gd name="T59" fmla="*/ 2147483646 h 21600"/>
              <a:gd name="T60" fmla="*/ 2147483646 w 21600"/>
              <a:gd name="T61" fmla="*/ 2147483646 h 21600"/>
              <a:gd name="T62" fmla="*/ 2147483646 w 21600"/>
              <a:gd name="T63" fmla="*/ 2147483646 h 21600"/>
              <a:gd name="T64" fmla="*/ 2147483646 w 21600"/>
              <a:gd name="T65" fmla="*/ 2147483646 h 21600"/>
              <a:gd name="T66" fmla="*/ 2147483646 w 21600"/>
              <a:gd name="T67" fmla="*/ 2147483646 h 21600"/>
              <a:gd name="T68" fmla="*/ 2147483646 w 21600"/>
              <a:gd name="T69" fmla="*/ 2147483646 h 21600"/>
              <a:gd name="T70" fmla="*/ 2147483646 w 21600"/>
              <a:gd name="T71" fmla="*/ 2147483646 h 21600"/>
              <a:gd name="T72" fmla="*/ 2147483646 w 21600"/>
              <a:gd name="T73" fmla="*/ 2147483646 h 21600"/>
              <a:gd name="T74" fmla="*/ 2147483646 w 21600"/>
              <a:gd name="T75" fmla="*/ 2147483646 h 21600"/>
              <a:gd name="T76" fmla="*/ 2147483646 w 21600"/>
              <a:gd name="T77" fmla="*/ 2147483646 h 21600"/>
              <a:gd name="T78" fmla="*/ 2147483646 w 21600"/>
              <a:gd name="T79" fmla="*/ 2147483646 h 21600"/>
              <a:gd name="T80" fmla="*/ 2147483646 w 21600"/>
              <a:gd name="T81" fmla="*/ 2147483646 h 21600"/>
              <a:gd name="T82" fmla="*/ 2147483646 w 21600"/>
              <a:gd name="T83" fmla="*/ 2147483646 h 21600"/>
              <a:gd name="T84" fmla="*/ 2147483646 w 21600"/>
              <a:gd name="T85" fmla="*/ 2147483646 h 21600"/>
              <a:gd name="T86" fmla="*/ 2147483646 w 21600"/>
              <a:gd name="T87" fmla="*/ 2147483646 h 21600"/>
              <a:gd name="T88" fmla="*/ 2147483646 w 21600"/>
              <a:gd name="T89" fmla="*/ 2147483646 h 21600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3000 w 21600"/>
              <a:gd name="T136" fmla="*/ 3320 h 21600"/>
              <a:gd name="T137" fmla="*/ 17110 w 21600"/>
              <a:gd name="T138" fmla="*/ 17330 h 21600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T135" t="T136" r="T137" b="T138"/>
            <a:pathLst>
              <a:path w="21600" h="21600">
                <a:moveTo>
                  <a:pt x="1930" y="7160"/>
                </a:moveTo>
                <a:cubicBezTo>
                  <a:pt x="1530" y="4490"/>
                  <a:pt x="3400" y="1970"/>
                  <a:pt x="5270" y="1970"/>
                </a:cubicBezTo>
                <a:cubicBezTo>
                  <a:pt x="5860" y="1950"/>
                  <a:pt x="6470" y="2210"/>
                  <a:pt x="6970" y="2600"/>
                </a:cubicBezTo>
                <a:cubicBezTo>
                  <a:pt x="7450" y="1390"/>
                  <a:pt x="8340" y="650"/>
                  <a:pt x="9340" y="650"/>
                </a:cubicBezTo>
                <a:cubicBezTo>
                  <a:pt x="10004" y="690"/>
                  <a:pt x="10710" y="1050"/>
                  <a:pt x="11210" y="1700"/>
                </a:cubicBezTo>
                <a:cubicBezTo>
                  <a:pt x="11570" y="630"/>
                  <a:pt x="12330" y="0"/>
                  <a:pt x="13150" y="0"/>
                </a:cubicBezTo>
                <a:cubicBezTo>
                  <a:pt x="13840" y="0"/>
                  <a:pt x="14470" y="460"/>
                  <a:pt x="14870" y="1160"/>
                </a:cubicBezTo>
                <a:cubicBezTo>
                  <a:pt x="15330" y="440"/>
                  <a:pt x="16020" y="0"/>
                  <a:pt x="16740" y="0"/>
                </a:cubicBezTo>
                <a:cubicBezTo>
                  <a:pt x="17910" y="0"/>
                  <a:pt x="18900" y="1130"/>
                  <a:pt x="19110" y="2710"/>
                </a:cubicBezTo>
                <a:cubicBezTo>
                  <a:pt x="20240" y="3150"/>
                  <a:pt x="21060" y="4580"/>
                  <a:pt x="21060" y="6220"/>
                </a:cubicBezTo>
                <a:cubicBezTo>
                  <a:pt x="21060" y="6720"/>
                  <a:pt x="21000" y="7200"/>
                  <a:pt x="20830" y="7660"/>
                </a:cubicBezTo>
                <a:cubicBezTo>
                  <a:pt x="21310" y="8460"/>
                  <a:pt x="21600" y="9450"/>
                  <a:pt x="21600" y="10460"/>
                </a:cubicBezTo>
                <a:cubicBezTo>
                  <a:pt x="21600" y="12750"/>
                  <a:pt x="20310" y="14680"/>
                  <a:pt x="18650" y="15010"/>
                </a:cubicBezTo>
                <a:cubicBezTo>
                  <a:pt x="18650" y="17200"/>
                  <a:pt x="17370" y="18920"/>
                  <a:pt x="15770" y="18920"/>
                </a:cubicBezTo>
                <a:cubicBezTo>
                  <a:pt x="15220" y="18920"/>
                  <a:pt x="14700" y="18710"/>
                  <a:pt x="14240" y="18310"/>
                </a:cubicBezTo>
                <a:cubicBezTo>
                  <a:pt x="13820" y="20240"/>
                  <a:pt x="12490" y="21600"/>
                  <a:pt x="11000" y="21600"/>
                </a:cubicBezTo>
                <a:cubicBezTo>
                  <a:pt x="9890" y="21600"/>
                  <a:pt x="8840" y="20790"/>
                  <a:pt x="8210" y="19510"/>
                </a:cubicBezTo>
                <a:cubicBezTo>
                  <a:pt x="7620" y="20000"/>
                  <a:pt x="7930" y="20290"/>
                  <a:pt x="6240" y="20290"/>
                </a:cubicBezTo>
                <a:cubicBezTo>
                  <a:pt x="4850" y="20290"/>
                  <a:pt x="3570" y="19280"/>
                  <a:pt x="2900" y="17640"/>
                </a:cubicBezTo>
                <a:cubicBezTo>
                  <a:pt x="1300" y="17600"/>
                  <a:pt x="480" y="16300"/>
                  <a:pt x="480" y="14660"/>
                </a:cubicBezTo>
                <a:cubicBezTo>
                  <a:pt x="480" y="13900"/>
                  <a:pt x="690" y="13210"/>
                  <a:pt x="1070" y="12640"/>
                </a:cubicBezTo>
                <a:cubicBezTo>
                  <a:pt x="380" y="12160"/>
                  <a:pt x="0" y="11210"/>
                  <a:pt x="0" y="10120"/>
                </a:cubicBezTo>
                <a:cubicBezTo>
                  <a:pt x="0" y="8590"/>
                  <a:pt x="840" y="7330"/>
                  <a:pt x="1930" y="7160"/>
                </a:cubicBezTo>
                <a:close/>
              </a:path>
              <a:path w="21600" h="21600">
                <a:moveTo>
                  <a:pt x="1930" y="7160"/>
                </a:moveTo>
                <a:cubicBezTo>
                  <a:pt x="1950" y="7410"/>
                  <a:pt x="2040" y="7690"/>
                  <a:pt x="2090" y="7920"/>
                </a:cubicBezTo>
              </a:path>
              <a:path w="21600" h="21600">
                <a:moveTo>
                  <a:pt x="6970" y="2600"/>
                </a:moveTo>
                <a:cubicBezTo>
                  <a:pt x="7200" y="2790"/>
                  <a:pt x="7480" y="3050"/>
                  <a:pt x="7670" y="3310"/>
                </a:cubicBezTo>
              </a:path>
              <a:path w="21600" h="21600">
                <a:moveTo>
                  <a:pt x="11210" y="1700"/>
                </a:moveTo>
                <a:cubicBezTo>
                  <a:pt x="11130" y="1910"/>
                  <a:pt x="11080" y="2160"/>
                  <a:pt x="11030" y="2400"/>
                </a:cubicBezTo>
              </a:path>
              <a:path w="21600" h="21600">
                <a:moveTo>
                  <a:pt x="14870" y="1160"/>
                </a:moveTo>
                <a:cubicBezTo>
                  <a:pt x="14720" y="1400"/>
                  <a:pt x="14640" y="1720"/>
                  <a:pt x="14540" y="2010"/>
                </a:cubicBezTo>
              </a:path>
              <a:path w="21600" h="21600">
                <a:moveTo>
                  <a:pt x="19110" y="2710"/>
                </a:moveTo>
                <a:cubicBezTo>
                  <a:pt x="19130" y="2890"/>
                  <a:pt x="19230" y="3290"/>
                  <a:pt x="19190" y="3380"/>
                </a:cubicBezTo>
              </a:path>
              <a:path w="21600" h="21600">
                <a:moveTo>
                  <a:pt x="20830" y="7660"/>
                </a:moveTo>
                <a:cubicBezTo>
                  <a:pt x="20660" y="8170"/>
                  <a:pt x="20430" y="8620"/>
                  <a:pt x="20110" y="8990"/>
                </a:cubicBezTo>
              </a:path>
              <a:path w="21600" h="21600">
                <a:moveTo>
                  <a:pt x="18660" y="15010"/>
                </a:moveTo>
                <a:cubicBezTo>
                  <a:pt x="18740" y="14200"/>
                  <a:pt x="18280" y="12200"/>
                  <a:pt x="17000" y="11450"/>
                </a:cubicBezTo>
              </a:path>
              <a:path w="21600" h="21600">
                <a:moveTo>
                  <a:pt x="14240" y="18310"/>
                </a:moveTo>
                <a:cubicBezTo>
                  <a:pt x="14320" y="17980"/>
                  <a:pt x="14350" y="17680"/>
                  <a:pt x="14370" y="17360"/>
                </a:cubicBezTo>
              </a:path>
              <a:path w="21600" h="21600">
                <a:moveTo>
                  <a:pt x="8220" y="19510"/>
                </a:moveTo>
                <a:cubicBezTo>
                  <a:pt x="8060" y="19250"/>
                  <a:pt x="7960" y="18950"/>
                  <a:pt x="7860" y="18640"/>
                </a:cubicBezTo>
              </a:path>
              <a:path w="21600" h="21600">
                <a:moveTo>
                  <a:pt x="2900" y="17640"/>
                </a:moveTo>
                <a:cubicBezTo>
                  <a:pt x="3090" y="17600"/>
                  <a:pt x="3280" y="17540"/>
                  <a:pt x="3460" y="17450"/>
                </a:cubicBezTo>
              </a:path>
              <a:path w="21600" h="21600">
                <a:moveTo>
                  <a:pt x="1070" y="12640"/>
                </a:moveTo>
                <a:cubicBezTo>
                  <a:pt x="1400" y="12900"/>
                  <a:pt x="1780" y="13130"/>
                  <a:pt x="2330" y="13040"/>
                </a:cubicBezTo>
              </a:path>
            </a:pathLst>
          </a:custGeom>
          <a:solidFill>
            <a:srgbClr val="729FCF"/>
          </a:solidFill>
          <a:ln w="9360" cap="sq">
            <a:solidFill>
              <a:srgbClr val="3465A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>
                <a:latin typeface="Times New Roman" panose="02020603050405020304" pitchFamily="18" charset="0"/>
              </a:rPr>
              <a:t>Mundo interrupción</a:t>
            </a:r>
          </a:p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1800">
                <a:latin typeface="Times New Roman" panose="02020603050405020304" pitchFamily="18" charset="0"/>
              </a:rPr>
              <a:t> (FW)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1D2FCD0-C7F2-44F0-9CAB-48D9E632F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8810" y="5011601"/>
            <a:ext cx="2387982" cy="976101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482E984-DF89-4184-81B0-BC5E1587D67B}"/>
              </a:ext>
            </a:extLst>
          </p:cNvPr>
          <p:cNvGrpSpPr/>
          <p:nvPr/>
        </p:nvGrpSpPr>
        <p:grpSpPr>
          <a:xfrm>
            <a:off x="11437050" y="3245904"/>
            <a:ext cx="743326" cy="2418762"/>
            <a:chOff x="8401597" y="3895551"/>
            <a:chExt cx="743326" cy="2418762"/>
          </a:xfrm>
        </p:grpSpPr>
        <p:pic>
          <p:nvPicPr>
            <p:cNvPr id="4" name="Gráfico 3" descr="Flecha: curva con sentido de las agujas del reloj">
              <a:extLst>
                <a:ext uri="{FF2B5EF4-FFF2-40B4-BE49-F238E27FC236}">
                  <a16:creationId xmlns:a16="http://schemas.microsoft.com/office/drawing/2014/main" id="{D14E2C2A-9354-4719-81DC-33A25AE530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4386899">
              <a:off x="8316060" y="5485450"/>
              <a:ext cx="914400" cy="743326"/>
            </a:xfrm>
            <a:prstGeom prst="rect">
              <a:avLst/>
            </a:prstGeom>
          </p:spPr>
        </p:pic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2A03E7F-9150-4D4E-A0A0-E3B4B0700E2B}"/>
                </a:ext>
              </a:extLst>
            </p:cNvPr>
            <p:cNvSpPr txBox="1"/>
            <p:nvPr/>
          </p:nvSpPr>
          <p:spPr>
            <a:xfrm>
              <a:off x="8676456" y="3895551"/>
              <a:ext cx="418641" cy="1765697"/>
            </a:xfrm>
            <a:prstGeom prst="rect">
              <a:avLst/>
            </a:prstGeom>
            <a:solidFill>
              <a:srgbClr val="FF33CC"/>
            </a:solidFill>
          </p:spPr>
          <p:txBody>
            <a:bodyPr vert="wordArtVert" wrap="square" rtlCol="0">
              <a:spAutoFit/>
            </a:bodyPr>
            <a:lstStyle/>
            <a:p>
              <a:pPr algn="ctr"/>
              <a:r>
                <a:rPr lang="es-AR" sz="1400" dirty="0"/>
                <a:t>BARRIDO</a:t>
              </a:r>
            </a:p>
          </p:txBody>
        </p:sp>
      </p:grpSp>
      <p:sp>
        <p:nvSpPr>
          <p:cNvPr id="46" name="Marcador de fecha 1">
            <a:extLst>
              <a:ext uri="{FF2B5EF4-FFF2-40B4-BE49-F238E27FC236}">
                <a16:creationId xmlns:a16="http://schemas.microsoft.com/office/drawing/2014/main" id="{E1F02356-BF0D-4E74-B3CE-58A7DBA29FF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47" name="Marcador de número de diapositiva 3">
            <a:extLst>
              <a:ext uri="{FF2B5EF4-FFF2-40B4-BE49-F238E27FC236}">
                <a16:creationId xmlns:a16="http://schemas.microsoft.com/office/drawing/2014/main" id="{B25ECF4F-5CFD-4193-969F-C0E26B92318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12</a:t>
            </a:fld>
            <a:endParaRPr lang="es-ES" altLang="es-AR" dirty="0"/>
          </a:p>
        </p:txBody>
      </p:sp>
      <p:sp>
        <p:nvSpPr>
          <p:cNvPr id="48" name="Marcador de pie de página 2">
            <a:extLst>
              <a:ext uri="{FF2B5EF4-FFF2-40B4-BE49-F238E27FC236}">
                <a16:creationId xmlns:a16="http://schemas.microsoft.com/office/drawing/2014/main" id="{1968DD76-5524-460E-AD19-5B60BE8B734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40812952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9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00"/>
                            </p:stCondLst>
                            <p:childTnLst>
                              <p:par>
                                <p:cTn id="25" presetID="1" presetClass="entr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5098D513-2148-4646-8F60-BD3FE3A02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7201" y="6356350"/>
            <a:ext cx="2132013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fld id="{80E0B6EE-6392-432F-8CC1-B89C15B5FE85}" type="slidenum">
              <a:rPr lang="es-AR" altLang="es-AR" sz="1200">
                <a:solidFill>
                  <a:srgbClr val="8B8B8B"/>
                </a:solidFill>
                <a:latin typeface="Calibri" panose="020F0502020204030204" pitchFamily="34" charset="0"/>
              </a:rPr>
              <a:pPr>
                <a:lnSpc>
                  <a:spcPct val="100000"/>
                </a:lnSpc>
              </a:pPr>
              <a:t>13</a:t>
            </a:fld>
            <a:endParaRPr lang="es-AR" altLang="es-AR" sz="1200">
              <a:solidFill>
                <a:srgbClr val="8B8B8B"/>
              </a:solidFill>
              <a:latin typeface="Calibri" panose="020F0502020204030204" pitchFamily="34" charset="0"/>
            </a:endParaRPr>
          </a:p>
        </p:txBody>
      </p:sp>
      <p:sp>
        <p:nvSpPr>
          <p:cNvPr id="21508" name="Rectangle 4">
            <a:extLst>
              <a:ext uri="{FF2B5EF4-FFF2-40B4-BE49-F238E27FC236}">
                <a16:creationId xmlns:a16="http://schemas.microsoft.com/office/drawing/2014/main" id="{43B01162-83E2-429D-9ADC-45E1B33474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7035" y="3713947"/>
            <a:ext cx="8970962" cy="2403475"/>
          </a:xfrm>
          <a:prstGeom prst="rect">
            <a:avLst/>
          </a:prstGeom>
          <a:solidFill>
            <a:srgbClr val="FFCC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400" b="1" dirty="0">
                <a:latin typeface="Calibri" panose="020F0502020204030204" pitchFamily="34" charset="0"/>
              </a:rPr>
              <a:t>FIRMWARE</a:t>
            </a: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 panose="02020603050405020304" pitchFamily="18" charset="0"/>
              <a:buAutoNum type="arabicParenR"/>
            </a:pPr>
            <a:r>
              <a:rPr lang="es-AR" altLang="es-AR" sz="2000" dirty="0">
                <a:latin typeface="Calibri" panose="020F0502020204030204" pitchFamily="34" charset="0"/>
              </a:rPr>
              <a:t>Lectura del teclado físico       	→  	uint8_t  	</a:t>
            </a:r>
            <a:r>
              <a:rPr lang="es-AR" altLang="es-A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TecladoHW</a:t>
            </a:r>
            <a:r>
              <a:rPr lang="es-AR" altLang="es-AR" sz="2000" dirty="0">
                <a:latin typeface="Calibri" panose="020F0502020204030204" pitchFamily="34" charset="0"/>
              </a:rPr>
              <a:t> 	(void)</a:t>
            </a: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 panose="02020603050405020304" pitchFamily="18" charset="0"/>
              <a:buAutoNum type="arabicParenR"/>
            </a:pPr>
            <a:r>
              <a:rPr lang="es-AR" altLang="es-AR" sz="2000" dirty="0">
                <a:latin typeface="Calibri" panose="020F0502020204030204" pitchFamily="34" charset="0"/>
              </a:rPr>
              <a:t>Debounce de teclado 	       		→  	void   	</a:t>
            </a:r>
            <a:r>
              <a:rPr lang="es-AR" altLang="es-AR" sz="2000" b="1" dirty="0">
                <a:solidFill>
                  <a:srgbClr val="FF0000"/>
                </a:solidFill>
                <a:latin typeface="Calibri" panose="020F0502020204030204" pitchFamily="34" charset="0"/>
              </a:rPr>
              <a:t>TecladoSW</a:t>
            </a:r>
            <a:r>
              <a:rPr lang="es-AR" altLang="es-AR" sz="2000" dirty="0">
                <a:latin typeface="Calibri" panose="020F0502020204030204" pitchFamily="34" charset="0"/>
              </a:rPr>
              <a:t> 	(uint8_t)</a:t>
            </a: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endParaRPr lang="es-AR" altLang="es-AR" sz="2400" dirty="0"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2400" b="1" dirty="0">
                <a:latin typeface="Calibri" panose="020F0502020204030204" pitchFamily="34" charset="0"/>
              </a:rPr>
              <a:t>PRIMITIVA</a:t>
            </a:r>
          </a:p>
          <a:p>
            <a:pPr>
              <a:lnSpc>
                <a:spcPct val="100000"/>
              </a:lnSpc>
              <a:buClr>
                <a:srgbClr val="FFFFFF"/>
              </a:buClr>
              <a:buFont typeface="Times New Roman" panose="02020603050405020304" pitchFamily="18" charset="0"/>
              <a:buAutoNum type="arabicParenR"/>
            </a:pPr>
            <a:r>
              <a:rPr lang="es-AR" altLang="es-AR" sz="2000" dirty="0">
                <a:latin typeface="Calibri" panose="020F0502020204030204" pitchFamily="34" charset="0"/>
              </a:rPr>
              <a:t>Obtención de la tecla 	 	→  	void </a:t>
            </a:r>
            <a:r>
              <a:rPr lang="es-AR" altLang="es-AR" sz="2000" b="1" dirty="0">
                <a:solidFill>
                  <a:srgbClr val="0000FF"/>
                </a:solidFill>
                <a:latin typeface="Calibri" panose="020F0502020204030204" pitchFamily="34" charset="0"/>
              </a:rPr>
              <a:t>Teclado</a:t>
            </a:r>
            <a:r>
              <a:rPr lang="es-AR" altLang="es-AR" sz="2000" dirty="0">
                <a:latin typeface="Calibri" panose="020F0502020204030204" pitchFamily="34" charset="0"/>
              </a:rPr>
              <a:t> (void)   </a:t>
            </a:r>
            <a:r>
              <a:rPr lang="es-AR" alt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 CENA" panose="02000000000000000000" pitchFamily="2" charset="0"/>
              </a:rPr>
              <a:t>//o </a:t>
            </a:r>
            <a:r>
              <a:rPr lang="es-AR" altLang="es-A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AR CENA" panose="02000000000000000000" pitchFamily="2" charset="0"/>
              </a:rPr>
              <a:t>GetKey</a:t>
            </a:r>
            <a:r>
              <a:rPr lang="es-AR" altLang="es-A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AR CENA" panose="02000000000000000000" pitchFamily="2" charset="0"/>
              </a:rPr>
              <a:t>()</a:t>
            </a:r>
          </a:p>
        </p:txBody>
      </p:sp>
      <p:sp>
        <p:nvSpPr>
          <p:cNvPr id="21510" name="AutoShape 6">
            <a:extLst>
              <a:ext uri="{FF2B5EF4-FFF2-40B4-BE49-F238E27FC236}">
                <a16:creationId xmlns:a16="http://schemas.microsoft.com/office/drawing/2014/main" id="{F1785DA5-AC33-401C-A535-E170B12CE1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14310" y="4820434"/>
            <a:ext cx="1295400" cy="739775"/>
          </a:xfrm>
          <a:prstGeom prst="cloudCallout">
            <a:avLst>
              <a:gd name="adj1" fmla="val -124005"/>
              <a:gd name="adj2" fmla="val -59231"/>
            </a:avLst>
          </a:prstGeom>
          <a:solidFill>
            <a:srgbClr val="FFFFFF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95291" rIns="90000" bIns="45000" anchor="ctr"/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AR" dirty="0"/>
              <a:t>debounce()</a:t>
            </a:r>
          </a:p>
        </p:txBody>
      </p:sp>
      <p:sp>
        <p:nvSpPr>
          <p:cNvPr id="11" name="Rectangle 14">
            <a:extLst>
              <a:ext uri="{FF2B5EF4-FFF2-40B4-BE49-F238E27FC236}">
                <a16:creationId xmlns:a16="http://schemas.microsoft.com/office/drawing/2014/main" id="{374F4B9B-CFFE-4C7A-9ADE-3162A25820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522" y="1052736"/>
            <a:ext cx="2769443" cy="34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Estrategia de lectura de teclado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D190820-6478-4ECC-9C00-EA1EA9AECAB7}"/>
              </a:ext>
            </a:extLst>
          </p:cNvPr>
          <p:cNvSpPr/>
          <p:nvPr/>
        </p:nvSpPr>
        <p:spPr>
          <a:xfrm rot="20050569">
            <a:off x="156845" y="4852536"/>
            <a:ext cx="2739853" cy="675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altLang="es-AR" sz="4000" b="1" i="1" dirty="0">
                <a:solidFill>
                  <a:srgbClr val="FF0000"/>
                </a:solidFill>
                <a:latin typeface="Bradley Hand ITC" panose="03070402050302030203" pitchFamily="66" charset="0"/>
              </a:rPr>
              <a:t>RESUMEN</a:t>
            </a:r>
            <a:endParaRPr lang="es-AR" sz="4000" dirty="0">
              <a:solidFill>
                <a:srgbClr val="FF0000"/>
              </a:solidFill>
              <a:latin typeface="Bradley Hand ITC" panose="03070402050302030203" pitchFamily="66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2A2D87F0-D6BE-42B5-A87E-634C40DBAB1B}"/>
              </a:ext>
            </a:extLst>
          </p:cNvPr>
          <p:cNvGrpSpPr/>
          <p:nvPr/>
        </p:nvGrpSpPr>
        <p:grpSpPr>
          <a:xfrm>
            <a:off x="4765997" y="337673"/>
            <a:ext cx="5548313" cy="3233737"/>
            <a:chOff x="4765997" y="337673"/>
            <a:chExt cx="5548313" cy="3233737"/>
          </a:xfrm>
        </p:grpSpPr>
        <p:pic>
          <p:nvPicPr>
            <p:cNvPr id="21505" name="Picture 1">
              <a:extLst>
                <a:ext uri="{FF2B5EF4-FFF2-40B4-BE49-F238E27FC236}">
                  <a16:creationId xmlns:a16="http://schemas.microsoft.com/office/drawing/2014/main" id="{489A6DD9-7C8C-48E7-BAFC-312C5E7A3F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5997" y="337673"/>
              <a:ext cx="5548313" cy="3233737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09926082-AAB5-468D-BA86-3DD001BD71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60296" y="1812887"/>
              <a:ext cx="1008112" cy="184974"/>
            </a:xfrm>
            <a:prstGeom prst="rect">
              <a:avLst/>
            </a:prstGeom>
          </p:spPr>
        </p:pic>
      </p:grpSp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F0354D86-CD82-4EE1-AE40-135CF1D85B9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3CAFEFE9-8E12-4A6A-94F4-2C053E6BD05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13</a:t>
            </a:fld>
            <a:endParaRPr lang="es-ES" altLang="es-AR" dirty="0"/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B4019E54-1F6B-4F99-A18C-5D9CFF5BA5C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8935423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">
            <a:extLst>
              <a:ext uri="{FF2B5EF4-FFF2-40B4-BE49-F238E27FC236}">
                <a16:creationId xmlns:a16="http://schemas.microsoft.com/office/drawing/2014/main" id="{B132894D-96B9-4B36-8201-53577CCF717C}"/>
              </a:ext>
            </a:extLst>
          </p:cNvPr>
          <p:cNvSpPr>
            <a:spLocks noChangeArrowheads="1"/>
          </p:cNvSpPr>
          <p:nvPr/>
        </p:nvSpPr>
        <p:spPr bwMode="auto">
          <a:xfrm rot="19948984">
            <a:off x="33395" y="1022169"/>
            <a:ext cx="3032125" cy="363537"/>
          </a:xfrm>
          <a:prstGeom prst="rect">
            <a:avLst/>
          </a:prstGeom>
          <a:gradFill rotWithShape="0">
            <a:gsLst>
              <a:gs pos="0">
                <a:srgbClr val="7B57A5"/>
              </a:gs>
              <a:gs pos="100000">
                <a:srgbClr val="5E437F"/>
              </a:gs>
            </a:gsLst>
            <a:lin ang="6672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  <a:latin typeface="Calibri" panose="020F0502020204030204" pitchFamily="34" charset="0"/>
              </a:rPr>
              <a:t>1) Lectura del teclado físico </a:t>
            </a:r>
          </a:p>
        </p:txBody>
      </p:sp>
      <p:sp>
        <p:nvSpPr>
          <p:cNvPr id="22532" name="Rectangle 4">
            <a:extLst>
              <a:ext uri="{FF2B5EF4-FFF2-40B4-BE49-F238E27FC236}">
                <a16:creationId xmlns:a16="http://schemas.microsoft.com/office/drawing/2014/main" id="{A4E35AC6-3D8F-483E-B1C7-402006A815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520" y="2878380"/>
            <a:ext cx="3959225" cy="2864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endParaRPr lang="es-AR" altLang="es-AR" dirty="0"/>
          </a:p>
          <a:p>
            <a:pPr>
              <a:lnSpc>
                <a:spcPct val="100000"/>
              </a:lnSpc>
            </a:pPr>
            <a:r>
              <a:rPr lang="es-AR" altLang="es-AR" dirty="0"/>
              <a:t>     pongo un 0 en </a:t>
            </a:r>
            <a:r>
              <a:rPr lang="es-AR" altLang="es-AR" dirty="0">
                <a:solidFill>
                  <a:srgbClr val="FF0000"/>
                </a:solidFill>
              </a:rPr>
              <a:t>fila1</a:t>
            </a:r>
            <a:r>
              <a:rPr lang="es-AR" altLang="es-AR" dirty="0"/>
              <a:t> </a:t>
            </a:r>
          </a:p>
          <a:p>
            <a:pPr algn="r">
              <a:lnSpc>
                <a:spcPct val="100000"/>
              </a:lnSpc>
            </a:pPr>
            <a:r>
              <a:rPr lang="es-AR" altLang="es-AR" dirty="0"/>
              <a:t>(y 1 en fila0, fila2 y fila3)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(col0 ==0) return 4;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(col1 ==0) return 5;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(col2 ==0) return 6;	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(col3 ==0) return 7;</a:t>
            </a:r>
          </a:p>
          <a:p>
            <a:pPr>
              <a:lnSpc>
                <a:spcPct val="100000"/>
              </a:lnSpc>
            </a:pPr>
            <a:endParaRPr lang="es-AR" altLang="es-AR" dirty="0"/>
          </a:p>
          <a:p>
            <a:pPr>
              <a:lnSpc>
                <a:spcPct val="100000"/>
              </a:lnSpc>
            </a:pPr>
            <a:endParaRPr lang="es-AR" altLang="es-AR" dirty="0"/>
          </a:p>
          <a:p>
            <a:pPr>
              <a:lnSpc>
                <a:spcPct val="100000"/>
              </a:lnSpc>
            </a:pPr>
            <a:r>
              <a:rPr lang="es-AR" altLang="es-AR" dirty="0"/>
              <a:t>	</a:t>
            </a:r>
          </a:p>
        </p:txBody>
      </p:sp>
      <p:sp>
        <p:nvSpPr>
          <p:cNvPr id="22533" name="Rectangle 5">
            <a:extLst>
              <a:ext uri="{FF2B5EF4-FFF2-40B4-BE49-F238E27FC236}">
                <a16:creationId xmlns:a16="http://schemas.microsoft.com/office/drawing/2014/main" id="{296DE36F-7858-43DE-9D50-8617EC9C2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78514" y="679856"/>
            <a:ext cx="3994150" cy="447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/>
              <a:t>pongo un 0 en </a:t>
            </a:r>
            <a:r>
              <a:rPr lang="es-AR" altLang="es-AR" dirty="0">
                <a:solidFill>
                  <a:srgbClr val="FF0000"/>
                </a:solidFill>
              </a:rPr>
              <a:t>fila2</a:t>
            </a:r>
            <a:r>
              <a:rPr lang="es-AR" altLang="es-AR" dirty="0"/>
              <a:t> </a:t>
            </a:r>
          </a:p>
          <a:p>
            <a:pPr algn="r">
              <a:lnSpc>
                <a:spcPct val="100000"/>
              </a:lnSpc>
            </a:pPr>
            <a:r>
              <a:rPr lang="es-AR" altLang="es-AR" dirty="0"/>
              <a:t>(y 1 en fila0, fila1 y fila3)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(col0 ==0) return 8;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(col1 ==0) return 9;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(col2 ==0) return 10;	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(col3 ==0) return 11;</a:t>
            </a:r>
          </a:p>
          <a:p>
            <a:pPr>
              <a:lnSpc>
                <a:spcPct val="100000"/>
              </a:lnSpc>
            </a:pPr>
            <a:endParaRPr lang="es-AR" altLang="es-AR" dirty="0"/>
          </a:p>
          <a:p>
            <a:pPr>
              <a:lnSpc>
                <a:spcPct val="100000"/>
              </a:lnSpc>
            </a:pPr>
            <a:r>
              <a:rPr lang="es-AR" altLang="es-AR" dirty="0"/>
              <a:t> pongo un 0 en </a:t>
            </a:r>
            <a:r>
              <a:rPr lang="es-AR" altLang="es-AR" dirty="0">
                <a:solidFill>
                  <a:srgbClr val="FF0000"/>
                </a:solidFill>
              </a:rPr>
              <a:t>fila3</a:t>
            </a:r>
            <a:r>
              <a:rPr lang="es-AR" altLang="es-AR" dirty="0"/>
              <a:t> </a:t>
            </a:r>
          </a:p>
          <a:p>
            <a:pPr algn="r">
              <a:lnSpc>
                <a:spcPct val="100000"/>
              </a:lnSpc>
            </a:pPr>
            <a:r>
              <a:rPr lang="es-AR" altLang="es-AR" dirty="0"/>
              <a:t>(y 1 en fila0, fila1 y fila2)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(col0 ==0) return 12;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(col1 ==0) return 13;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(col2 ==0) return 14;	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     if (col3 ==0) return 15;</a:t>
            </a:r>
          </a:p>
          <a:p>
            <a:pPr>
              <a:lnSpc>
                <a:spcPct val="100000"/>
              </a:lnSpc>
            </a:pPr>
            <a:endParaRPr lang="es-AR" altLang="es-AR" dirty="0"/>
          </a:p>
          <a:p>
            <a:pPr>
              <a:lnSpc>
                <a:spcPct val="100000"/>
              </a:lnSpc>
            </a:pPr>
            <a:r>
              <a:rPr lang="es-AR" altLang="es-AR" dirty="0"/>
              <a:t> sino.... return NO_KEY;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}	</a:t>
            </a:r>
          </a:p>
        </p:txBody>
      </p:sp>
      <p:pic>
        <p:nvPicPr>
          <p:cNvPr id="22534" name="Picture 6">
            <a:extLst>
              <a:ext uri="{FF2B5EF4-FFF2-40B4-BE49-F238E27FC236}">
                <a16:creationId xmlns:a16="http://schemas.microsoft.com/office/drawing/2014/main" id="{601BAA3F-3956-4F6F-ACCB-EA6B003B4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377" y="3916190"/>
            <a:ext cx="2414587" cy="2089150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6" name="Rectangle 8">
            <a:extLst>
              <a:ext uri="{FF2B5EF4-FFF2-40B4-BE49-F238E27FC236}">
                <a16:creationId xmlns:a16="http://schemas.microsoft.com/office/drawing/2014/main" id="{AD364FF7-7215-44A2-B998-E3DB98ECA4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8758" y="713194"/>
            <a:ext cx="2943225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/>
              <a:t>uint8_t	TecladoHW (void) 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{</a:t>
            </a:r>
          </a:p>
        </p:txBody>
      </p:sp>
      <p:sp>
        <p:nvSpPr>
          <p:cNvPr id="22537" name="Rectangle 9">
            <a:extLst>
              <a:ext uri="{FF2B5EF4-FFF2-40B4-BE49-F238E27FC236}">
                <a16:creationId xmlns:a16="http://schemas.microsoft.com/office/drawing/2014/main" id="{0477984D-3371-490E-9397-B5CD91738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844" y="1252780"/>
            <a:ext cx="3644900" cy="1625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/>
              <a:t>pongo un 0 en </a:t>
            </a:r>
            <a:r>
              <a:rPr lang="es-AR" altLang="es-AR" dirty="0">
                <a:solidFill>
                  <a:srgbClr val="FF0000"/>
                </a:solidFill>
              </a:rPr>
              <a:t>fila0</a:t>
            </a:r>
            <a:r>
              <a:rPr lang="es-AR" altLang="es-AR" dirty="0"/>
              <a:t> </a:t>
            </a:r>
          </a:p>
          <a:p>
            <a:pPr algn="r">
              <a:lnSpc>
                <a:spcPct val="100000"/>
              </a:lnSpc>
            </a:pPr>
            <a:r>
              <a:rPr lang="es-AR" altLang="es-AR" dirty="0"/>
              <a:t>(y 1 en fila1, fila2 y fila3)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if (col0 ==0) return 0;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if (col1 ==0) return 1;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if (col2 ==0) return 2;	</a:t>
            </a:r>
          </a:p>
          <a:p>
            <a:pPr>
              <a:lnSpc>
                <a:spcPct val="100000"/>
              </a:lnSpc>
            </a:pPr>
            <a:r>
              <a:rPr lang="es-AR" altLang="es-AR" dirty="0"/>
              <a:t>if (col3 ==0) return 3;</a:t>
            </a:r>
          </a:p>
        </p:txBody>
      </p:sp>
      <p:sp>
        <p:nvSpPr>
          <p:cNvPr id="22538" name="Rectangle 10">
            <a:extLst>
              <a:ext uri="{FF2B5EF4-FFF2-40B4-BE49-F238E27FC236}">
                <a16:creationId xmlns:a16="http://schemas.microsoft.com/office/drawing/2014/main" id="{A817E2EA-2113-4979-9645-03CD72E7A1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0919" y="4583520"/>
            <a:ext cx="1835150" cy="3460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</a:rPr>
              <a:t>return NO_KEY;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06035BF-7086-4A15-9A2F-331C26D328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481" y="3896578"/>
            <a:ext cx="2458977" cy="208932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DBE0B1C9-EF31-4592-AED0-EF8FAF2B40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08222" y="3874568"/>
            <a:ext cx="2431994" cy="2211387"/>
          </a:xfrm>
          <a:prstGeom prst="rect">
            <a:avLst/>
          </a:prstGeom>
        </p:spPr>
      </p:pic>
      <p:sp>
        <p:nvSpPr>
          <p:cNvPr id="22539" name="AutoShape 11">
            <a:extLst>
              <a:ext uri="{FF2B5EF4-FFF2-40B4-BE49-F238E27FC236}">
                <a16:creationId xmlns:a16="http://schemas.microsoft.com/office/drawing/2014/main" id="{444ADD0B-6A7D-4972-9D94-738AD4E52075}"/>
              </a:ext>
            </a:extLst>
          </p:cNvPr>
          <p:cNvSpPr>
            <a:spLocks/>
          </p:cNvSpPr>
          <p:nvPr/>
        </p:nvSpPr>
        <p:spPr bwMode="auto">
          <a:xfrm>
            <a:off x="4485903" y="458410"/>
            <a:ext cx="3573462" cy="5489575"/>
          </a:xfrm>
          <a:custGeom>
            <a:avLst/>
            <a:gdLst/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4455622"/>
                </a:moveTo>
                <a:cubicBezTo>
                  <a:pt x="5542" y="4560916"/>
                  <a:pt x="-4053" y="4668113"/>
                  <a:pt x="16625" y="4771505"/>
                </a:cubicBezTo>
                <a:cubicBezTo>
                  <a:pt x="24462" y="4810692"/>
                  <a:pt x="60960" y="4838007"/>
                  <a:pt x="83127" y="4871258"/>
                </a:cubicBezTo>
                <a:cubicBezTo>
                  <a:pt x="145011" y="4964083"/>
                  <a:pt x="86822" y="4890653"/>
                  <a:pt x="216131" y="4987636"/>
                </a:cubicBezTo>
                <a:cubicBezTo>
                  <a:pt x="300912" y="5051223"/>
                  <a:pt x="255751" y="5030793"/>
                  <a:pt x="349134" y="5054138"/>
                </a:cubicBezTo>
                <a:cubicBezTo>
                  <a:pt x="371301" y="5065222"/>
                  <a:pt x="392625" y="5078185"/>
                  <a:pt x="415636" y="5087389"/>
                </a:cubicBezTo>
                <a:cubicBezTo>
                  <a:pt x="448179" y="5100406"/>
                  <a:pt x="482138" y="5109556"/>
                  <a:pt x="515389" y="5120640"/>
                </a:cubicBezTo>
                <a:cubicBezTo>
                  <a:pt x="532014" y="5126182"/>
                  <a:pt x="548264" y="5133015"/>
                  <a:pt x="565265" y="5137265"/>
                </a:cubicBezTo>
                <a:cubicBezTo>
                  <a:pt x="642904" y="5156675"/>
                  <a:pt x="704643" y="5174350"/>
                  <a:pt x="781396" y="5187142"/>
                </a:cubicBezTo>
                <a:cubicBezTo>
                  <a:pt x="820049" y="5193584"/>
                  <a:pt x="858981" y="5198225"/>
                  <a:pt x="897774" y="5203767"/>
                </a:cubicBezTo>
                <a:cubicBezTo>
                  <a:pt x="991985" y="5198225"/>
                  <a:pt x="1086826" y="5199348"/>
                  <a:pt x="1180407" y="5187142"/>
                </a:cubicBezTo>
                <a:cubicBezTo>
                  <a:pt x="1215162" y="5182609"/>
                  <a:pt x="1280160" y="5153891"/>
                  <a:pt x="1280160" y="5153891"/>
                </a:cubicBezTo>
                <a:cubicBezTo>
                  <a:pt x="1296785" y="5142807"/>
                  <a:pt x="1311777" y="5128755"/>
                  <a:pt x="1330036" y="5120640"/>
                </a:cubicBezTo>
                <a:cubicBezTo>
                  <a:pt x="1362065" y="5106405"/>
                  <a:pt x="1429789" y="5087389"/>
                  <a:pt x="1429789" y="5087389"/>
                </a:cubicBezTo>
                <a:cubicBezTo>
                  <a:pt x="1446414" y="5076305"/>
                  <a:pt x="1461793" y="5063074"/>
                  <a:pt x="1479665" y="5054138"/>
                </a:cubicBezTo>
                <a:cubicBezTo>
                  <a:pt x="1495340" y="5046301"/>
                  <a:pt x="1515857" y="5048461"/>
                  <a:pt x="1529542" y="5037513"/>
                </a:cubicBezTo>
                <a:cubicBezTo>
                  <a:pt x="1545145" y="5025031"/>
                  <a:pt x="1548664" y="5001765"/>
                  <a:pt x="1562793" y="4987636"/>
                </a:cubicBezTo>
                <a:cubicBezTo>
                  <a:pt x="1576922" y="4973507"/>
                  <a:pt x="1596044" y="4965469"/>
                  <a:pt x="1612669" y="4954385"/>
                </a:cubicBezTo>
                <a:cubicBezTo>
                  <a:pt x="1634836" y="4921134"/>
                  <a:pt x="1650914" y="4882891"/>
                  <a:pt x="1679171" y="4854633"/>
                </a:cubicBezTo>
                <a:cubicBezTo>
                  <a:pt x="1715938" y="4817865"/>
                  <a:pt x="1739152" y="4801171"/>
                  <a:pt x="1762298" y="4754880"/>
                </a:cubicBezTo>
                <a:cubicBezTo>
                  <a:pt x="1770135" y="4739205"/>
                  <a:pt x="1770413" y="4720323"/>
                  <a:pt x="1778924" y="4705003"/>
                </a:cubicBezTo>
                <a:cubicBezTo>
                  <a:pt x="1798331" y="4670070"/>
                  <a:pt x="1823258" y="4638502"/>
                  <a:pt x="1845425" y="4605251"/>
                </a:cubicBezTo>
                <a:lnTo>
                  <a:pt x="1878676" y="4555374"/>
                </a:lnTo>
                <a:cubicBezTo>
                  <a:pt x="1889760" y="4538749"/>
                  <a:pt x="1905608" y="4524454"/>
                  <a:pt x="1911927" y="4505498"/>
                </a:cubicBezTo>
                <a:lnTo>
                  <a:pt x="1961804" y="4355869"/>
                </a:lnTo>
                <a:cubicBezTo>
                  <a:pt x="1967346" y="4339244"/>
                  <a:pt x="1970592" y="4321667"/>
                  <a:pt x="1978429" y="4305993"/>
                </a:cubicBezTo>
                <a:cubicBezTo>
                  <a:pt x="1989513" y="4283826"/>
                  <a:pt x="2001917" y="4262271"/>
                  <a:pt x="2011680" y="4239491"/>
                </a:cubicBezTo>
                <a:cubicBezTo>
                  <a:pt x="2052979" y="4143124"/>
                  <a:pt x="1997655" y="4235589"/>
                  <a:pt x="2061556" y="4139738"/>
                </a:cubicBezTo>
                <a:cubicBezTo>
                  <a:pt x="2072640" y="4095403"/>
                  <a:pt x="2080356" y="4050088"/>
                  <a:pt x="2094807" y="4006734"/>
                </a:cubicBezTo>
                <a:cubicBezTo>
                  <a:pt x="2105891" y="3973483"/>
                  <a:pt x="2119557" y="3940985"/>
                  <a:pt x="2128058" y="3906982"/>
                </a:cubicBezTo>
                <a:cubicBezTo>
                  <a:pt x="2139142" y="3862647"/>
                  <a:pt x="2146858" y="3817332"/>
                  <a:pt x="2161309" y="3773978"/>
                </a:cubicBezTo>
                <a:cubicBezTo>
                  <a:pt x="2166851" y="3757353"/>
                  <a:pt x="2173323" y="3741009"/>
                  <a:pt x="2177934" y="3724102"/>
                </a:cubicBezTo>
                <a:cubicBezTo>
                  <a:pt x="2189958" y="3680013"/>
                  <a:pt x="2196733" y="3634452"/>
                  <a:pt x="2211185" y="3591098"/>
                </a:cubicBezTo>
                <a:cubicBezTo>
                  <a:pt x="2216727" y="3574473"/>
                  <a:pt x="2222997" y="3558072"/>
                  <a:pt x="2227811" y="3541222"/>
                </a:cubicBezTo>
                <a:cubicBezTo>
                  <a:pt x="2234088" y="3519252"/>
                  <a:pt x="2237870" y="3496606"/>
                  <a:pt x="2244436" y="3474720"/>
                </a:cubicBezTo>
                <a:cubicBezTo>
                  <a:pt x="2254507" y="3441149"/>
                  <a:pt x="2269186" y="3408970"/>
                  <a:pt x="2277687" y="3374967"/>
                </a:cubicBezTo>
                <a:cubicBezTo>
                  <a:pt x="2283229" y="3352800"/>
                  <a:pt x="2288036" y="3330435"/>
                  <a:pt x="2294313" y="3308465"/>
                </a:cubicBezTo>
                <a:cubicBezTo>
                  <a:pt x="2299127" y="3291615"/>
                  <a:pt x="2306124" y="3275439"/>
                  <a:pt x="2310938" y="3258589"/>
                </a:cubicBezTo>
                <a:cubicBezTo>
                  <a:pt x="2317215" y="3236619"/>
                  <a:pt x="2320998" y="3213973"/>
                  <a:pt x="2327564" y="3192087"/>
                </a:cubicBezTo>
                <a:cubicBezTo>
                  <a:pt x="2337635" y="3158516"/>
                  <a:pt x="2352313" y="3126337"/>
                  <a:pt x="2360814" y="3092334"/>
                </a:cubicBezTo>
                <a:cubicBezTo>
                  <a:pt x="2366356" y="3070167"/>
                  <a:pt x="2370874" y="3047719"/>
                  <a:pt x="2377440" y="3025833"/>
                </a:cubicBezTo>
                <a:cubicBezTo>
                  <a:pt x="2387512" y="2992262"/>
                  <a:pt x="2410691" y="2926080"/>
                  <a:pt x="2410691" y="2926080"/>
                </a:cubicBezTo>
                <a:cubicBezTo>
                  <a:pt x="2434828" y="2781255"/>
                  <a:pt x="2419141" y="2859023"/>
                  <a:pt x="2460567" y="2693323"/>
                </a:cubicBezTo>
                <a:cubicBezTo>
                  <a:pt x="2466109" y="2671156"/>
                  <a:pt x="2469967" y="2648499"/>
                  <a:pt x="2477193" y="2626822"/>
                </a:cubicBezTo>
                <a:cubicBezTo>
                  <a:pt x="2517670" y="2505392"/>
                  <a:pt x="2501943" y="2561072"/>
                  <a:pt x="2527069" y="2460567"/>
                </a:cubicBezTo>
                <a:cubicBezTo>
                  <a:pt x="2532611" y="2405149"/>
                  <a:pt x="2536333" y="2349519"/>
                  <a:pt x="2543694" y="2294313"/>
                </a:cubicBezTo>
                <a:cubicBezTo>
                  <a:pt x="2547429" y="2266303"/>
                  <a:pt x="2555674" y="2239059"/>
                  <a:pt x="2560320" y="2211185"/>
                </a:cubicBezTo>
                <a:cubicBezTo>
                  <a:pt x="2597696" y="1986928"/>
                  <a:pt x="2556752" y="2197555"/>
                  <a:pt x="2593571" y="1995054"/>
                </a:cubicBezTo>
                <a:cubicBezTo>
                  <a:pt x="2598626" y="1967252"/>
                  <a:pt x="2604066" y="1939512"/>
                  <a:pt x="2610196" y="1911927"/>
                </a:cubicBezTo>
                <a:cubicBezTo>
                  <a:pt x="2626748" y="1837443"/>
                  <a:pt x="2630908" y="1843799"/>
                  <a:pt x="2643447" y="1762298"/>
                </a:cubicBezTo>
                <a:cubicBezTo>
                  <a:pt x="2650241" y="1718138"/>
                  <a:pt x="2652080" y="1673253"/>
                  <a:pt x="2660073" y="1629294"/>
                </a:cubicBezTo>
                <a:cubicBezTo>
                  <a:pt x="2663208" y="1612052"/>
                  <a:pt x="2671884" y="1596268"/>
                  <a:pt x="2676698" y="1579418"/>
                </a:cubicBezTo>
                <a:cubicBezTo>
                  <a:pt x="2682975" y="1557448"/>
                  <a:pt x="2686758" y="1534802"/>
                  <a:pt x="2693324" y="1512916"/>
                </a:cubicBezTo>
                <a:cubicBezTo>
                  <a:pt x="2703395" y="1479345"/>
                  <a:pt x="2719700" y="1447532"/>
                  <a:pt x="2726574" y="1413163"/>
                </a:cubicBezTo>
                <a:cubicBezTo>
                  <a:pt x="2732116" y="1385454"/>
                  <a:pt x="2736346" y="1357450"/>
                  <a:pt x="2743200" y="1330036"/>
                </a:cubicBezTo>
                <a:cubicBezTo>
                  <a:pt x="2747450" y="1313035"/>
                  <a:pt x="2756023" y="1297267"/>
                  <a:pt x="2759825" y="1280160"/>
                </a:cubicBezTo>
                <a:cubicBezTo>
                  <a:pt x="2767138" y="1247253"/>
                  <a:pt x="2768275" y="1213110"/>
                  <a:pt x="2776451" y="1180407"/>
                </a:cubicBezTo>
                <a:cubicBezTo>
                  <a:pt x="2784952" y="1146404"/>
                  <a:pt x="2801201" y="1114657"/>
                  <a:pt x="2809702" y="1080654"/>
                </a:cubicBezTo>
                <a:cubicBezTo>
                  <a:pt x="2815244" y="1058487"/>
                  <a:pt x="2819761" y="1036039"/>
                  <a:pt x="2826327" y="1014153"/>
                </a:cubicBezTo>
                <a:cubicBezTo>
                  <a:pt x="2836398" y="980582"/>
                  <a:pt x="2851077" y="948403"/>
                  <a:pt x="2859578" y="914400"/>
                </a:cubicBezTo>
                <a:cubicBezTo>
                  <a:pt x="2884703" y="813902"/>
                  <a:pt x="2868981" y="869564"/>
                  <a:pt x="2909454" y="748145"/>
                </a:cubicBezTo>
                <a:cubicBezTo>
                  <a:pt x="2914996" y="731520"/>
                  <a:pt x="2916359" y="712850"/>
                  <a:pt x="2926080" y="698269"/>
                </a:cubicBezTo>
                <a:lnTo>
                  <a:pt x="2992582" y="598516"/>
                </a:lnTo>
                <a:cubicBezTo>
                  <a:pt x="3035554" y="534059"/>
                  <a:pt x="3006878" y="554959"/>
                  <a:pt x="3075709" y="532014"/>
                </a:cubicBezTo>
                <a:cubicBezTo>
                  <a:pt x="3153295" y="415637"/>
                  <a:pt x="3108960" y="454429"/>
                  <a:pt x="3192087" y="399011"/>
                </a:cubicBezTo>
                <a:cubicBezTo>
                  <a:pt x="3253045" y="307572"/>
                  <a:pt x="3192089" y="385154"/>
                  <a:pt x="3275214" y="315883"/>
                </a:cubicBezTo>
                <a:cubicBezTo>
                  <a:pt x="3293276" y="300831"/>
                  <a:pt x="3304538" y="277425"/>
                  <a:pt x="3325091" y="266007"/>
                </a:cubicBezTo>
                <a:cubicBezTo>
                  <a:pt x="3355730" y="248986"/>
                  <a:pt x="3395681" y="252198"/>
                  <a:pt x="3424844" y="232756"/>
                </a:cubicBezTo>
                <a:cubicBezTo>
                  <a:pt x="3489301" y="189784"/>
                  <a:pt x="3455764" y="205824"/>
                  <a:pt x="3524596" y="182880"/>
                </a:cubicBezTo>
                <a:cubicBezTo>
                  <a:pt x="3620442" y="118983"/>
                  <a:pt x="3527988" y="174300"/>
                  <a:pt x="3624349" y="133003"/>
                </a:cubicBezTo>
                <a:cubicBezTo>
                  <a:pt x="3647129" y="123240"/>
                  <a:pt x="3668071" y="109516"/>
                  <a:pt x="3690851" y="99753"/>
                </a:cubicBezTo>
                <a:cubicBezTo>
                  <a:pt x="3724250" y="85439"/>
                  <a:pt x="3773473" y="74941"/>
                  <a:pt x="3807229" y="66502"/>
                </a:cubicBezTo>
                <a:cubicBezTo>
                  <a:pt x="3829396" y="55418"/>
                  <a:pt x="3849687" y="39262"/>
                  <a:pt x="3873731" y="33251"/>
                </a:cubicBezTo>
                <a:cubicBezTo>
                  <a:pt x="3892021" y="28678"/>
                  <a:pt x="4147103" y="1029"/>
                  <a:pt x="4156364" y="0"/>
                </a:cubicBezTo>
                <a:cubicBezTo>
                  <a:pt x="4267200" y="5542"/>
                  <a:pt x="4379539" y="-2390"/>
                  <a:pt x="4488873" y="16625"/>
                </a:cubicBezTo>
                <a:cubicBezTo>
                  <a:pt x="4512037" y="20654"/>
                  <a:pt x="4527331" y="45949"/>
                  <a:pt x="4538749" y="66502"/>
                </a:cubicBezTo>
                <a:cubicBezTo>
                  <a:pt x="4593030" y="164208"/>
                  <a:pt x="4572000" y="254791"/>
                  <a:pt x="4572000" y="365760"/>
                </a:cubicBezTo>
              </a:path>
            </a:pathLst>
          </a:custGeom>
          <a:noFill/>
          <a:ln w="25560" cap="flat">
            <a:solidFill>
              <a:srgbClr val="3A5F8B"/>
            </a:solidFill>
            <a:round/>
            <a:headEnd type="oval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9" name="Rectangle 14">
            <a:extLst>
              <a:ext uri="{FF2B5EF4-FFF2-40B4-BE49-F238E27FC236}">
                <a16:creationId xmlns:a16="http://schemas.microsoft.com/office/drawing/2014/main" id="{7F2B0AF2-718C-48CB-ACCA-ACBF3E5E6B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80" y="2303270"/>
            <a:ext cx="2769443" cy="3661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(Suponemos 4x4)</a:t>
            </a:r>
            <a:endParaRPr lang="es-AR" altLang="es-AR" sz="32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Implementación del barrido: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2000" dirty="0">
                <a:solidFill>
                  <a:srgbClr val="FF0000"/>
                </a:solidFill>
                <a:latin typeface="AR CENA" panose="02000000000000000000" pitchFamily="2" charset="0"/>
              </a:rPr>
              <a:t>barre el teclado físico, 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s-AR" altLang="es-AR" sz="2000" dirty="0">
                <a:solidFill>
                  <a:srgbClr val="FF0000"/>
                </a:solidFill>
                <a:latin typeface="AR CENA" panose="02000000000000000000" pitchFamily="2" charset="0"/>
              </a:rPr>
              <a:t>detecta tecla oprimida</a:t>
            </a:r>
            <a:endParaRPr lang="es-AR" altLang="es-AR" sz="20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Rectangle 10">
            <a:extLst>
              <a:ext uri="{FF2B5EF4-FFF2-40B4-BE49-F238E27FC236}">
                <a16:creationId xmlns:a16="http://schemas.microsoft.com/office/drawing/2014/main" id="{956FAAD2-8BAD-4D02-A8CA-D78A6F414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7843" y="1870738"/>
            <a:ext cx="2505534" cy="109068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</a:rPr>
              <a:t>return NO_KEY;</a:t>
            </a:r>
          </a:p>
        </p:txBody>
      </p:sp>
      <p:sp>
        <p:nvSpPr>
          <p:cNvPr id="21" name="Marcador de fecha 1">
            <a:extLst>
              <a:ext uri="{FF2B5EF4-FFF2-40B4-BE49-F238E27FC236}">
                <a16:creationId xmlns:a16="http://schemas.microsoft.com/office/drawing/2014/main" id="{4C96D5DA-B256-4FED-8232-4E067731666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37B8BD2B-B00D-4053-91DA-367FF51D579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14</a:t>
            </a:fld>
            <a:endParaRPr lang="es-ES" altLang="es-AR" dirty="0"/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A0BFB029-ECE6-4AAA-8DF4-5B3829E4CC7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5402980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0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" dur="10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225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6" dur="1000"/>
                                        <p:tgtEl>
                                          <p:spTgt spid="22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4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43" dur="200"/>
                                        <p:tgtEl>
                                          <p:spTgt spid="225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4" dur="200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200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 additive="repl">
                                        <p:cTn id="46" dur="0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E395A4B5-EF7B-4AF9-866E-A63E89F81C17}"/>
              </a:ext>
            </a:extLst>
          </p:cNvPr>
          <p:cNvSpPr>
            <a:spLocks noChangeArrowheads="1"/>
          </p:cNvSpPr>
          <p:nvPr/>
        </p:nvSpPr>
        <p:spPr bwMode="auto">
          <a:xfrm rot="20340000">
            <a:off x="128638" y="1382098"/>
            <a:ext cx="3032126" cy="363538"/>
          </a:xfrm>
          <a:prstGeom prst="rect">
            <a:avLst/>
          </a:prstGeom>
          <a:gradFill rotWithShape="0">
            <a:gsLst>
              <a:gs pos="0">
                <a:srgbClr val="7B57A5"/>
              </a:gs>
              <a:gs pos="100000">
                <a:srgbClr val="5E437F"/>
              </a:gs>
            </a:gsLst>
            <a:lin ang="6672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  <a:latin typeface="Calibri" panose="020F0502020204030204" pitchFamily="34" charset="0"/>
              </a:rPr>
              <a:t>1) Lectura del teclado físico </a:t>
            </a:r>
          </a:p>
        </p:txBody>
      </p:sp>
      <p:pic>
        <p:nvPicPr>
          <p:cNvPr id="23557" name="Picture 5">
            <a:extLst>
              <a:ext uri="{FF2B5EF4-FFF2-40B4-BE49-F238E27FC236}">
                <a16:creationId xmlns:a16="http://schemas.microsoft.com/office/drawing/2014/main" id="{A3FD0A5D-7A62-4951-9360-38CFBE154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4588" y="4991100"/>
            <a:ext cx="2157412" cy="1866900"/>
          </a:xfrm>
          <a:prstGeom prst="rect">
            <a:avLst/>
          </a:prstGeom>
          <a:noFill/>
          <a:ln w="9360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E58134FA-0B95-4EB8-AD89-A38A0083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4194" y="2276872"/>
            <a:ext cx="2769443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Implementación del barrido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A465D4-F59C-447F-A15B-792A0F14E9D0}"/>
              </a:ext>
            </a:extLst>
          </p:cNvPr>
          <p:cNvSpPr txBox="1"/>
          <p:nvPr/>
        </p:nvSpPr>
        <p:spPr>
          <a:xfrm>
            <a:off x="2766081" y="168202"/>
            <a:ext cx="8161967" cy="618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1600" dirty="0"/>
              <a:t>uint8_t TECLADOHW(void)</a:t>
            </a:r>
          </a:p>
          <a:p>
            <a:r>
              <a:rPr lang="es-AR" sz="1600" dirty="0"/>
              <a:t>{</a:t>
            </a:r>
          </a:p>
          <a:p>
            <a:r>
              <a:rPr lang="es-AR" sz="1600" dirty="0"/>
              <a:t>	</a:t>
            </a:r>
            <a:r>
              <a:rPr lang="es-AR" sz="1600" b="1" dirty="0"/>
              <a:t>SetPIN(FILA0, 0); </a:t>
            </a:r>
            <a:r>
              <a:rPr lang="es-AR" sz="1600" dirty="0"/>
              <a:t>	SetPIN(FILA1, 1); SetPIN(FILA2, 1); 	SetPIN(FILA3, 1);</a:t>
            </a:r>
          </a:p>
          <a:p>
            <a:r>
              <a:rPr lang="es-AR" sz="1600" dirty="0"/>
              <a:t>	if(!GetPIN(COLUMNA_1))		return TECLA_0;</a:t>
            </a:r>
          </a:p>
          <a:p>
            <a:r>
              <a:rPr lang="es-AR" sz="1600" dirty="0"/>
              <a:t>	if(!GetPIN(COLUMNA_2))		return TECLA_1;</a:t>
            </a:r>
          </a:p>
          <a:p>
            <a:r>
              <a:rPr lang="es-AR" sz="1600" dirty="0"/>
              <a:t>	if(!GetPIN(COLUMNA_3))		return TECLA_2;</a:t>
            </a:r>
          </a:p>
          <a:p>
            <a:r>
              <a:rPr lang="es-AR" sz="1600" dirty="0"/>
              <a:t>	if(!GetPIN(COLUMNA_4))		return TECLA_3;</a:t>
            </a:r>
          </a:p>
          <a:p>
            <a:endParaRPr lang="es-AR" sz="1100" dirty="0"/>
          </a:p>
          <a:p>
            <a:r>
              <a:rPr lang="es-AR" sz="1600" dirty="0"/>
              <a:t>	SetPIN(FILA0, 1); 	</a:t>
            </a:r>
            <a:r>
              <a:rPr lang="es-AR" sz="1600" b="1" dirty="0"/>
              <a:t>SetPIN(FILA1, 0); </a:t>
            </a:r>
            <a:r>
              <a:rPr lang="es-AR" sz="1600" dirty="0"/>
              <a:t>SetPIN(FILA2, 1); 	SetPIN(FILA3, 1);</a:t>
            </a:r>
          </a:p>
          <a:p>
            <a:r>
              <a:rPr lang="es-AR" sz="1600" dirty="0"/>
              <a:t>	if(!GetPIN(COLUMNA_1))		return TECLA_4;</a:t>
            </a:r>
          </a:p>
          <a:p>
            <a:r>
              <a:rPr lang="es-AR" sz="1600" dirty="0"/>
              <a:t>	if(!GetPIN(COLUMNA_2))		return TECLA_5;</a:t>
            </a:r>
          </a:p>
          <a:p>
            <a:r>
              <a:rPr lang="es-AR" sz="1600" dirty="0"/>
              <a:t>	if(!GetPIN(COLUMNA_3))		return TECLA_6;</a:t>
            </a:r>
          </a:p>
          <a:p>
            <a:r>
              <a:rPr lang="es-AR" sz="1600" dirty="0"/>
              <a:t>	if(!GetPIN(COLUMNA_4))		return TECLA_7;</a:t>
            </a:r>
          </a:p>
          <a:p>
            <a:endParaRPr lang="es-AR" sz="1100" dirty="0"/>
          </a:p>
          <a:p>
            <a:r>
              <a:rPr lang="es-AR" sz="1600" dirty="0"/>
              <a:t>	SetPIN(FILA0, 1); 	SetPIN(FILA1, 1); </a:t>
            </a:r>
            <a:r>
              <a:rPr lang="es-AR" sz="1600" b="1" dirty="0"/>
              <a:t>SetPIN(FILA2, 0); </a:t>
            </a:r>
            <a:r>
              <a:rPr lang="es-AR" sz="1600" dirty="0"/>
              <a:t>	SetPIN(FILA3, 1);</a:t>
            </a:r>
          </a:p>
          <a:p>
            <a:r>
              <a:rPr lang="es-AR" sz="1600" dirty="0"/>
              <a:t>	if(!GetPIN(COLUMNA_1))		return TECLA_8;</a:t>
            </a:r>
          </a:p>
          <a:p>
            <a:r>
              <a:rPr lang="es-AR" sz="1600" dirty="0"/>
              <a:t>	if(!GetPIN(COLUMNA_2))		return TECLA_9;</a:t>
            </a:r>
          </a:p>
          <a:p>
            <a:r>
              <a:rPr lang="es-AR" sz="1600" dirty="0"/>
              <a:t>	if(!GetPIN(COLUMNA_3))		return TECLA_10;</a:t>
            </a:r>
          </a:p>
          <a:p>
            <a:r>
              <a:rPr lang="es-AR" sz="1600" dirty="0"/>
              <a:t>	if(!GetPIN(COLUMNA_4))		return TECLA_11;</a:t>
            </a:r>
          </a:p>
          <a:p>
            <a:endParaRPr lang="es-AR" sz="1100" dirty="0"/>
          </a:p>
          <a:p>
            <a:r>
              <a:rPr lang="es-AR" sz="1600" dirty="0"/>
              <a:t>	SetPIN(FILA0, 1); 	SetPIN(FILA1, 1); SetPIN(FILA2, 1); 	</a:t>
            </a:r>
            <a:r>
              <a:rPr lang="es-AR" sz="1600" b="1" dirty="0"/>
              <a:t>SetPIN(FILA3, 0);</a:t>
            </a:r>
          </a:p>
          <a:p>
            <a:r>
              <a:rPr lang="es-AR" sz="1600" dirty="0"/>
              <a:t>	if(!GetPIN(COLUMNA_1))		return TECLA_12;</a:t>
            </a:r>
          </a:p>
          <a:p>
            <a:r>
              <a:rPr lang="es-AR" sz="1600" dirty="0"/>
              <a:t>	if(!GetPIN(COLUMNA_2))		return TECLA_13;</a:t>
            </a:r>
          </a:p>
          <a:p>
            <a:r>
              <a:rPr lang="es-AR" sz="1600" dirty="0"/>
              <a:t>	if(!GetPIN(COLUMNA_3))		return TECLA_14;</a:t>
            </a:r>
          </a:p>
          <a:p>
            <a:r>
              <a:rPr lang="es-AR" sz="1600" dirty="0"/>
              <a:t>	if(!GetPIN(COLUMNA_4))		return TECLA_15;</a:t>
            </a:r>
          </a:p>
          <a:p>
            <a:endParaRPr lang="es-AR" sz="600" dirty="0"/>
          </a:p>
          <a:p>
            <a:r>
              <a:rPr lang="es-AR" sz="1600" dirty="0"/>
              <a:t>  	return NO_KEY;</a:t>
            </a:r>
          </a:p>
          <a:p>
            <a:r>
              <a:rPr lang="es-AR" sz="1600" dirty="0"/>
              <a:t>}</a:t>
            </a:r>
          </a:p>
        </p:txBody>
      </p:sp>
      <p:sp>
        <p:nvSpPr>
          <p:cNvPr id="16" name="Marcador de fecha 1">
            <a:extLst>
              <a:ext uri="{FF2B5EF4-FFF2-40B4-BE49-F238E27FC236}">
                <a16:creationId xmlns:a16="http://schemas.microsoft.com/office/drawing/2014/main" id="{7F577905-86B0-47EE-B34E-333269B5595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7" name="Marcador de número de diapositiva 3">
            <a:extLst>
              <a:ext uri="{FF2B5EF4-FFF2-40B4-BE49-F238E27FC236}">
                <a16:creationId xmlns:a16="http://schemas.microsoft.com/office/drawing/2014/main" id="{09E478F6-3E87-4C13-AFCD-5C50B679F15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15</a:t>
            </a:fld>
            <a:endParaRPr lang="es-ES" altLang="es-AR" dirty="0"/>
          </a:p>
        </p:txBody>
      </p:sp>
      <p:sp>
        <p:nvSpPr>
          <p:cNvPr id="18" name="Marcador de pie de página 2">
            <a:extLst>
              <a:ext uri="{FF2B5EF4-FFF2-40B4-BE49-F238E27FC236}">
                <a16:creationId xmlns:a16="http://schemas.microsoft.com/office/drawing/2014/main" id="{846456EA-A66E-4097-872B-5BE12DBAACA2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21906201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E395A4B5-EF7B-4AF9-866E-A63E89F81C17}"/>
              </a:ext>
            </a:extLst>
          </p:cNvPr>
          <p:cNvSpPr>
            <a:spLocks noChangeArrowheads="1"/>
          </p:cNvSpPr>
          <p:nvPr/>
        </p:nvSpPr>
        <p:spPr bwMode="auto">
          <a:xfrm rot="20340000">
            <a:off x="231781" y="1574529"/>
            <a:ext cx="3032126" cy="363538"/>
          </a:xfrm>
          <a:prstGeom prst="rect">
            <a:avLst/>
          </a:prstGeom>
          <a:gradFill rotWithShape="0">
            <a:gsLst>
              <a:gs pos="0">
                <a:srgbClr val="7B57A5"/>
              </a:gs>
              <a:gs pos="100000">
                <a:srgbClr val="5E437F"/>
              </a:gs>
            </a:gsLst>
            <a:lin ang="6672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  <a:latin typeface="Calibri" panose="020F0502020204030204" pitchFamily="34" charset="0"/>
              </a:rPr>
              <a:t>1) Lectura del teclado físico 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8CCD0756-CB36-4B84-BA5A-E56B693E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312" y="6364788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16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58134FA-0B95-4EB8-AD89-A38A0083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80" y="2303270"/>
            <a:ext cx="2769443" cy="356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5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2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¿y cómo sería en nuestro kit?</a:t>
            </a:r>
            <a:endParaRPr lang="es-AR" altLang="es-AR" sz="14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AD84330C-BD1B-4797-8066-AC32E15EC9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2264" y="3926259"/>
            <a:ext cx="3027999" cy="295134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367AEE7-DDBE-4A90-BB5E-F60C97806F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364" y="332656"/>
            <a:ext cx="7086148" cy="3726438"/>
          </a:xfrm>
          <a:prstGeom prst="rect">
            <a:avLst/>
          </a:prstGeom>
        </p:spPr>
      </p:pic>
      <p:sp>
        <p:nvSpPr>
          <p:cNvPr id="17" name="5 Rectángulo">
            <a:extLst>
              <a:ext uri="{FF2B5EF4-FFF2-40B4-BE49-F238E27FC236}">
                <a16:creationId xmlns:a16="http://schemas.microsoft.com/office/drawing/2014/main" id="{71717315-0344-44D1-ADFD-84FA61B2B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1748" y="4172070"/>
            <a:ext cx="4680518" cy="607602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 	   FILA0				PORTn,m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 	   FILA1				PORTn,m</a:t>
            </a:r>
          </a:p>
        </p:txBody>
      </p:sp>
      <p:sp>
        <p:nvSpPr>
          <p:cNvPr id="18" name="7 Rectángulo">
            <a:extLst>
              <a:ext uri="{FF2B5EF4-FFF2-40B4-BE49-F238E27FC236}">
                <a16:creationId xmlns:a16="http://schemas.microsoft.com/office/drawing/2014/main" id="{779A6284-629F-4884-87AE-DA1F8C1CA2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3110" y="4946323"/>
            <a:ext cx="4680518" cy="1122871"/>
          </a:xfrm>
          <a:prstGeom prst="rect">
            <a:avLst/>
          </a:prstGeom>
          <a:ln/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 	   COLUMNA_0		PORTn,m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	   COLUMNA_1		PORTn,m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 	   COLUMNA_2		PORTn,m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latin typeface="Arial" panose="020B0604020202020204" pitchFamily="34" charset="0"/>
              </a:rPr>
              <a:t>#define 	   COLUMNA_3	 	PORTn,m</a:t>
            </a:r>
          </a:p>
        </p:txBody>
      </p:sp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C9B50D07-5414-4600-8BF5-B2EFDE97816F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E01E617E-B60D-466A-B6D1-B42D973FDF6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16</a:t>
            </a:fld>
            <a:endParaRPr lang="es-ES" altLang="es-AR" dirty="0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D48F9040-7792-4E1D-9BD9-7D616DFDD66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163456440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1">
            <a:extLst>
              <a:ext uri="{FF2B5EF4-FFF2-40B4-BE49-F238E27FC236}">
                <a16:creationId xmlns:a16="http://schemas.microsoft.com/office/drawing/2014/main" id="{E395A4B5-EF7B-4AF9-866E-A63E89F81C17}"/>
              </a:ext>
            </a:extLst>
          </p:cNvPr>
          <p:cNvSpPr>
            <a:spLocks noChangeArrowheads="1"/>
          </p:cNvSpPr>
          <p:nvPr/>
        </p:nvSpPr>
        <p:spPr bwMode="auto">
          <a:xfrm rot="20340000">
            <a:off x="231781" y="1574529"/>
            <a:ext cx="3032126" cy="363538"/>
          </a:xfrm>
          <a:prstGeom prst="rect">
            <a:avLst/>
          </a:prstGeom>
          <a:gradFill rotWithShape="0">
            <a:gsLst>
              <a:gs pos="0">
                <a:srgbClr val="7B57A5"/>
              </a:gs>
              <a:gs pos="100000">
                <a:srgbClr val="5E437F"/>
              </a:gs>
            </a:gsLst>
            <a:lin ang="6672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dirty="0">
                <a:solidFill>
                  <a:srgbClr val="FFFFFF"/>
                </a:solidFill>
                <a:latin typeface="Calibri" panose="020F0502020204030204" pitchFamily="34" charset="0"/>
              </a:rPr>
              <a:t>1) Lectura del teclado físico 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8CCD0756-CB36-4B84-BA5A-E56B693E5E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04312" y="6364788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17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E58134FA-0B95-4EB8-AD89-A38A00837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380" y="2303270"/>
            <a:ext cx="2769443" cy="3568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5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2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¿y cómo sería en nuestro kit?</a:t>
            </a:r>
            <a:endParaRPr lang="es-AR" altLang="es-AR" sz="14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1A465D4-F59C-447F-A15B-792A0F14E9D0}"/>
              </a:ext>
            </a:extLst>
          </p:cNvPr>
          <p:cNvSpPr txBox="1"/>
          <p:nvPr/>
        </p:nvSpPr>
        <p:spPr>
          <a:xfrm>
            <a:off x="3330898" y="244374"/>
            <a:ext cx="8593765" cy="49011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400" dirty="0"/>
              <a:t>uint8_t TECLADOHW(void)</a:t>
            </a:r>
          </a:p>
          <a:p>
            <a:r>
              <a:rPr lang="es-AR" sz="2400" dirty="0"/>
              <a:t>{</a:t>
            </a:r>
          </a:p>
          <a:p>
            <a:r>
              <a:rPr lang="es-AR" sz="2400" dirty="0"/>
              <a:t>	</a:t>
            </a:r>
            <a:r>
              <a:rPr lang="es-AR" sz="2400" b="1" dirty="0"/>
              <a:t>SetPIN(FILA0, OFF); </a:t>
            </a:r>
            <a:r>
              <a:rPr lang="es-AR" sz="2400" dirty="0"/>
              <a:t>	SetPIN(FILA1, ON); </a:t>
            </a:r>
          </a:p>
          <a:p>
            <a:r>
              <a:rPr lang="es-AR" sz="2400" dirty="0"/>
              <a:t>	if(!GetPIN(COLUMNA_1))		return TECLA_0;</a:t>
            </a:r>
          </a:p>
          <a:p>
            <a:r>
              <a:rPr lang="es-AR" sz="2400" dirty="0"/>
              <a:t>	if(!GetPIN(COLUMNA_2))		return TECLA_1;</a:t>
            </a:r>
          </a:p>
          <a:p>
            <a:r>
              <a:rPr lang="es-AR" sz="2400" dirty="0"/>
              <a:t>	if(!GetPIN(COLUMNA_3))		return TECLA_2;</a:t>
            </a:r>
          </a:p>
          <a:p>
            <a:endParaRPr lang="es-AR" sz="1600" dirty="0"/>
          </a:p>
          <a:p>
            <a:r>
              <a:rPr lang="es-AR" sz="2400" dirty="0"/>
              <a:t>	SetPIN(FILA0, ON); 	</a:t>
            </a:r>
            <a:r>
              <a:rPr lang="es-AR" sz="2400" b="1" dirty="0"/>
              <a:t>SetPIN(FILA1, OFF); </a:t>
            </a:r>
            <a:endParaRPr lang="es-AR" sz="2400" dirty="0"/>
          </a:p>
          <a:p>
            <a:r>
              <a:rPr lang="es-AR" sz="2400" dirty="0"/>
              <a:t>	if(!GetPIN(COLUMNA_1))		return TECLA_4;</a:t>
            </a:r>
          </a:p>
          <a:p>
            <a:r>
              <a:rPr lang="es-AR" sz="2400" dirty="0"/>
              <a:t>	if(!GetPIN(COLUMNA_2))		return TECLA_5;</a:t>
            </a:r>
          </a:p>
          <a:p>
            <a:r>
              <a:rPr lang="es-AR" sz="2400" dirty="0"/>
              <a:t>	if(!GetPIN(COLUMNA_3))		return TECLA_6;</a:t>
            </a:r>
          </a:p>
          <a:p>
            <a:endParaRPr lang="es-AR" sz="1600" dirty="0"/>
          </a:p>
          <a:p>
            <a:endParaRPr lang="es-AR" sz="1600" dirty="0"/>
          </a:p>
          <a:p>
            <a:r>
              <a:rPr lang="es-AR" sz="2400" dirty="0"/>
              <a:t>  	</a:t>
            </a:r>
          </a:p>
          <a:p>
            <a:r>
              <a:rPr lang="es-AR" sz="2400" dirty="0"/>
              <a:t>}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5C836964-A821-46EC-9208-88A4441FE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72264" y="3926259"/>
            <a:ext cx="3027999" cy="2951340"/>
          </a:xfrm>
          <a:prstGeom prst="rect">
            <a:avLst/>
          </a:prstGeom>
        </p:spPr>
      </p:pic>
      <p:sp>
        <p:nvSpPr>
          <p:cNvPr id="18" name="Rectangle 10">
            <a:extLst>
              <a:ext uri="{FF2B5EF4-FFF2-40B4-BE49-F238E27FC236}">
                <a16:creationId xmlns:a16="http://schemas.microsoft.com/office/drawing/2014/main" id="{B14745A0-512C-4727-BC0D-6D93B11055FB}"/>
              </a:ext>
            </a:extLst>
          </p:cNvPr>
          <p:cNvSpPr>
            <a:spLocks noChangeArrowheads="1"/>
          </p:cNvSpPr>
          <p:nvPr/>
        </p:nvSpPr>
        <p:spPr bwMode="auto">
          <a:xfrm rot="21213751">
            <a:off x="3829429" y="3901504"/>
            <a:ext cx="3752048" cy="1036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AR" sz="1800" dirty="0">
                <a:solidFill>
                  <a:srgbClr val="000099"/>
                </a:solidFill>
              </a:rPr>
              <a:t>// </a:t>
            </a:r>
            <a:r>
              <a:rPr lang="en-US" altLang="es-AR" sz="1800" b="1" i="1" dirty="0">
                <a:solidFill>
                  <a:srgbClr val="000099"/>
                </a:solidFill>
              </a:rPr>
              <a:t>y </a:t>
            </a:r>
            <a:r>
              <a:rPr lang="en-US" altLang="es-AR" sz="1800" b="1" i="1" dirty="0" err="1">
                <a:solidFill>
                  <a:srgbClr val="000099"/>
                </a:solidFill>
              </a:rPr>
              <a:t>si</a:t>
            </a:r>
            <a:r>
              <a:rPr lang="en-US" altLang="es-AR" sz="1800" b="1" i="1" dirty="0">
                <a:solidFill>
                  <a:srgbClr val="000099"/>
                </a:solidFill>
              </a:rPr>
              <a:t> no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s-AR" sz="2800" dirty="0">
                <a:solidFill>
                  <a:srgbClr val="000099"/>
                </a:solidFill>
              </a:rPr>
              <a:t>     return </a:t>
            </a:r>
            <a:r>
              <a:rPr lang="en-US" altLang="es-AR" sz="2800" b="1" dirty="0">
                <a:solidFill>
                  <a:srgbClr val="000099"/>
                </a:solidFill>
              </a:rPr>
              <a:t>NO_KEY</a:t>
            </a:r>
            <a:r>
              <a:rPr lang="en-US" altLang="es-AR" sz="2800" dirty="0">
                <a:solidFill>
                  <a:srgbClr val="000099"/>
                </a:solidFill>
              </a:rPr>
              <a:t>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s-AR" sz="2000" dirty="0">
              <a:solidFill>
                <a:srgbClr val="000099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0FE228F-B83E-44EB-A777-873137CBBD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5209" y="818483"/>
            <a:ext cx="6771272" cy="1650820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A0D6441-CAF2-4F6D-8D24-A98393FC9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756" y="2473019"/>
            <a:ext cx="6771272" cy="1453240"/>
          </a:xfrm>
          <a:prstGeom prst="rect">
            <a:avLst/>
          </a:prstGeom>
        </p:spPr>
      </p:pic>
      <p:sp>
        <p:nvSpPr>
          <p:cNvPr id="20" name="Marcador de fecha 1">
            <a:extLst>
              <a:ext uri="{FF2B5EF4-FFF2-40B4-BE49-F238E27FC236}">
                <a16:creationId xmlns:a16="http://schemas.microsoft.com/office/drawing/2014/main" id="{452D244C-4BF6-4FD3-9CF1-C7282FAE414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1" name="Marcador de número de diapositiva 3">
            <a:extLst>
              <a:ext uri="{FF2B5EF4-FFF2-40B4-BE49-F238E27FC236}">
                <a16:creationId xmlns:a16="http://schemas.microsoft.com/office/drawing/2014/main" id="{19839418-224B-4CE6-9158-B5C059ECD51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17</a:t>
            </a:fld>
            <a:endParaRPr lang="es-ES" altLang="es-AR" dirty="0"/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005773A5-A33B-4C48-9120-34093228A9E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72184608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 descr="Drawing1">
            <a:extLst>
              <a:ext uri="{FF2B5EF4-FFF2-40B4-BE49-F238E27FC236}">
                <a16:creationId xmlns:a16="http://schemas.microsoft.com/office/drawing/2014/main" id="{A539FF4A-370F-47BE-992A-CEEE5720C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896" y="692696"/>
            <a:ext cx="6315075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ext Box 5">
            <a:extLst>
              <a:ext uri="{FF2B5EF4-FFF2-40B4-BE49-F238E27FC236}">
                <a16:creationId xmlns:a16="http://schemas.microsoft.com/office/drawing/2014/main" id="{ECCAD58D-0CCA-4F4A-A9D2-70375E1700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90234" y="935584"/>
            <a:ext cx="312737" cy="314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DA5C51D3-F0CD-4611-A430-07C78DCB98D9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25305" y="1982689"/>
            <a:ext cx="1059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>
                <a:solidFill>
                  <a:srgbClr val="000099"/>
                </a:solidFill>
              </a:rPr>
              <a:t>output</a:t>
            </a:r>
            <a:endParaRPr lang="es-ES" altLang="es-AR" sz="2400" b="1">
              <a:solidFill>
                <a:srgbClr val="000099"/>
              </a:solidFill>
            </a:endParaRP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8400BB70-B6EF-4A38-8142-7E709E3508F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673059" y="4730652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>
                <a:solidFill>
                  <a:srgbClr val="000099"/>
                </a:solidFill>
              </a:rPr>
              <a:t>Input</a:t>
            </a:r>
            <a:endParaRPr lang="es-ES" altLang="es-AR" sz="2400" b="1">
              <a:solidFill>
                <a:srgbClr val="000099"/>
              </a:solidFill>
            </a:endParaRP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9F3B9872-3BAD-4DD2-9C3E-C4F42930E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708" y="4413796"/>
            <a:ext cx="311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  <a:endParaRPr lang="es-ES" altLang="es-AR" sz="1800" b="1">
              <a:solidFill>
                <a:srgbClr val="FF0000"/>
              </a:solidFill>
            </a:endParaRPr>
          </a:p>
        </p:txBody>
      </p:sp>
      <p:sp>
        <p:nvSpPr>
          <p:cNvPr id="22537" name="12 Rectángulo">
            <a:extLst>
              <a:ext uri="{FF2B5EF4-FFF2-40B4-BE49-F238E27FC236}">
                <a16:creationId xmlns:a16="http://schemas.microsoft.com/office/drawing/2014/main" id="{2F92F44E-508B-4158-9C04-6F8DD59C4E13}"/>
              </a:ext>
            </a:extLst>
          </p:cNvPr>
          <p:cNvSpPr>
            <a:spLocks noChangeArrowheads="1"/>
          </p:cNvSpPr>
          <p:nvPr/>
        </p:nvSpPr>
        <p:spPr bwMode="auto">
          <a:xfrm rot="-2763264">
            <a:off x="8400777" y="3879602"/>
            <a:ext cx="190500" cy="300037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s-AR" sz="1800">
              <a:solidFill>
                <a:srgbClr val="FFFFFF"/>
              </a:solidFill>
            </a:endParaRPr>
          </a:p>
        </p:txBody>
      </p:sp>
      <p:sp>
        <p:nvSpPr>
          <p:cNvPr id="22538" name="Freeform 16">
            <a:extLst>
              <a:ext uri="{FF2B5EF4-FFF2-40B4-BE49-F238E27FC236}">
                <a16:creationId xmlns:a16="http://schemas.microsoft.com/office/drawing/2014/main" id="{09517C3C-4772-4A1F-94DF-6E77E6039388}"/>
              </a:ext>
            </a:extLst>
          </p:cNvPr>
          <p:cNvSpPr>
            <a:spLocks/>
          </p:cNvSpPr>
          <p:nvPr/>
        </p:nvSpPr>
        <p:spPr bwMode="auto">
          <a:xfrm>
            <a:off x="7058545" y="3826420"/>
            <a:ext cx="1682750" cy="787400"/>
          </a:xfrm>
          <a:custGeom>
            <a:avLst/>
            <a:gdLst>
              <a:gd name="T0" fmla="*/ 0 w 1060"/>
              <a:gd name="T1" fmla="*/ 0 h 496"/>
              <a:gd name="T2" fmla="*/ 2147483646 w 1060"/>
              <a:gd name="T3" fmla="*/ 2147483646 h 496"/>
              <a:gd name="T4" fmla="*/ 2147483646 w 1060"/>
              <a:gd name="T5" fmla="*/ 2147483646 h 496"/>
              <a:gd name="T6" fmla="*/ 2147483646 w 1060"/>
              <a:gd name="T7" fmla="*/ 2147483646 h 496"/>
              <a:gd name="T8" fmla="*/ 0 w 1060"/>
              <a:gd name="T9" fmla="*/ 2147483646 h 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0"/>
              <a:gd name="T16" fmla="*/ 0 h 496"/>
              <a:gd name="T17" fmla="*/ 1060 w 1060"/>
              <a:gd name="T18" fmla="*/ 496 h 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0" h="496">
                <a:moveTo>
                  <a:pt x="0" y="0"/>
                </a:moveTo>
                <a:lnTo>
                  <a:pt x="704" y="4"/>
                </a:lnTo>
                <a:lnTo>
                  <a:pt x="1060" y="372"/>
                </a:lnTo>
                <a:lnTo>
                  <a:pt x="1060" y="488"/>
                </a:lnTo>
                <a:lnTo>
                  <a:pt x="0" y="496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1" name="Text Box 17">
            <a:extLst>
              <a:ext uri="{FF2B5EF4-FFF2-40B4-BE49-F238E27FC236}">
                <a16:creationId xmlns:a16="http://schemas.microsoft.com/office/drawing/2014/main" id="{DCA3D5F4-2F5C-4E3B-BD7A-C2BB93273B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8645" y="4405858"/>
            <a:ext cx="311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0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grpSp>
        <p:nvGrpSpPr>
          <p:cNvPr id="2" name="24 Grupo">
            <a:extLst>
              <a:ext uri="{FF2B5EF4-FFF2-40B4-BE49-F238E27FC236}">
                <a16:creationId xmlns:a16="http://schemas.microsoft.com/office/drawing/2014/main" id="{8433197C-D773-4B70-8322-55B2B442500D}"/>
              </a:ext>
            </a:extLst>
          </p:cNvPr>
          <p:cNvGrpSpPr>
            <a:grpSpLocks/>
          </p:cNvGrpSpPr>
          <p:nvPr/>
        </p:nvGrpSpPr>
        <p:grpSpPr bwMode="auto">
          <a:xfrm>
            <a:off x="4007768" y="3126333"/>
            <a:ext cx="4363640" cy="1366838"/>
            <a:chOff x="361155" y="3212976"/>
            <a:chExt cx="4363245" cy="1367308"/>
          </a:xfrm>
        </p:grpSpPr>
        <p:grpSp>
          <p:nvGrpSpPr>
            <p:cNvPr id="22545" name="51 Grupo">
              <a:extLst>
                <a:ext uri="{FF2B5EF4-FFF2-40B4-BE49-F238E27FC236}">
                  <a16:creationId xmlns:a16="http://schemas.microsoft.com/office/drawing/2014/main" id="{EA218B27-AA78-4986-87EE-3B479C9C67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48050" y="4004022"/>
              <a:ext cx="1276350" cy="576262"/>
              <a:chOff x="3448051" y="4171951"/>
              <a:chExt cx="1276350" cy="576262"/>
            </a:xfrm>
          </p:grpSpPr>
          <p:sp>
            <p:nvSpPr>
              <p:cNvPr id="18" name="17 Forma libre">
                <a:extLst>
                  <a:ext uri="{FF2B5EF4-FFF2-40B4-BE49-F238E27FC236}">
                    <a16:creationId xmlns:a16="http://schemas.microsoft.com/office/drawing/2014/main" id="{6B4565A1-78DD-4AC6-94C9-C5E96986589F}"/>
                  </a:ext>
                </a:extLst>
              </p:cNvPr>
              <p:cNvSpPr/>
              <p:nvPr/>
            </p:nvSpPr>
            <p:spPr>
              <a:xfrm>
                <a:off x="3448166" y="4171752"/>
                <a:ext cx="1276235" cy="576461"/>
              </a:xfrm>
              <a:custGeom>
                <a:avLst/>
                <a:gdLst>
                  <a:gd name="connsiteX0" fmla="*/ 142875 w 1274762"/>
                  <a:gd name="connsiteY0" fmla="*/ 0 h 619125"/>
                  <a:gd name="connsiteX1" fmla="*/ 1066800 w 1274762"/>
                  <a:gd name="connsiteY1" fmla="*/ 133350 h 619125"/>
                  <a:gd name="connsiteX2" fmla="*/ 1247775 w 1274762"/>
                  <a:gd name="connsiteY2" fmla="*/ 495300 h 619125"/>
                  <a:gd name="connsiteX3" fmla="*/ 904875 w 1274762"/>
                  <a:gd name="connsiteY3" fmla="*/ 600075 h 619125"/>
                  <a:gd name="connsiteX4" fmla="*/ 0 w 1274762"/>
                  <a:gd name="connsiteY4" fmla="*/ 609600 h 619125"/>
                  <a:gd name="connsiteX0" fmla="*/ 142875 w 1284347"/>
                  <a:gd name="connsiteY0" fmla="*/ 0 h 634865"/>
                  <a:gd name="connsiteX1" fmla="*/ 1066800 w 1284347"/>
                  <a:gd name="connsiteY1" fmla="*/ 133350 h 634865"/>
                  <a:gd name="connsiteX2" fmla="*/ 1257360 w 1284347"/>
                  <a:gd name="connsiteY2" fmla="*/ 400857 h 634865"/>
                  <a:gd name="connsiteX3" fmla="*/ 904875 w 1284347"/>
                  <a:gd name="connsiteY3" fmla="*/ 600075 h 634865"/>
                  <a:gd name="connsiteX4" fmla="*/ 0 w 1284347"/>
                  <a:gd name="connsiteY4" fmla="*/ 609600 h 6348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84347" h="634865">
                    <a:moveTo>
                      <a:pt x="142875" y="0"/>
                    </a:moveTo>
                    <a:cubicBezTo>
                      <a:pt x="512762" y="25400"/>
                      <a:pt x="881053" y="66541"/>
                      <a:pt x="1066800" y="133350"/>
                    </a:cubicBezTo>
                    <a:cubicBezTo>
                      <a:pt x="1252548" y="200160"/>
                      <a:pt x="1284347" y="323070"/>
                      <a:pt x="1257360" y="400857"/>
                    </a:cubicBezTo>
                    <a:cubicBezTo>
                      <a:pt x="1230373" y="478644"/>
                      <a:pt x="1114435" y="565285"/>
                      <a:pt x="904875" y="600075"/>
                    </a:cubicBezTo>
                    <a:cubicBezTo>
                      <a:pt x="695315" y="634865"/>
                      <a:pt x="348456" y="614362"/>
                      <a:pt x="0" y="609600"/>
                    </a:cubicBezTo>
                  </a:path>
                </a:pathLst>
              </a:custGeom>
              <a:ln w="22225">
                <a:solidFill>
                  <a:srgbClr val="FF0000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19" name="18 CuadroTexto">
                <a:extLst>
                  <a:ext uri="{FF2B5EF4-FFF2-40B4-BE49-F238E27FC236}">
                    <a16:creationId xmlns:a16="http://schemas.microsoft.com/office/drawing/2014/main" id="{9EDD5295-703E-455B-A11D-18639DE973F2}"/>
                  </a:ext>
                </a:extLst>
              </p:cNvPr>
              <p:cNvSpPr txBox="1"/>
              <p:nvPr/>
            </p:nvSpPr>
            <p:spPr>
              <a:xfrm>
                <a:off x="4114856" y="4295619"/>
                <a:ext cx="350806" cy="37001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s-ES" b="1" i="1" dirty="0">
                    <a:solidFill>
                      <a:srgbClr val="FF0000"/>
                    </a:solidFill>
                    <a:latin typeface="+mn-lt"/>
                    <a:cs typeface="+mn-cs"/>
                  </a:rPr>
                  <a:t>t</a:t>
                </a:r>
                <a:r>
                  <a:rPr lang="es-ES" sz="2000" b="1" i="1" baseline="-25000" dirty="0">
                    <a:solidFill>
                      <a:srgbClr val="FF0000"/>
                    </a:solidFill>
                    <a:latin typeface="+mn-lt"/>
                    <a:cs typeface="+mn-cs"/>
                  </a:rPr>
                  <a:t>0</a:t>
                </a:r>
                <a:endParaRPr lang="es-ES" sz="1050" b="1" i="1" baseline="-25000" dirty="0">
                  <a:solidFill>
                    <a:srgbClr val="FF0000"/>
                  </a:solidFill>
                  <a:latin typeface="+mn-lt"/>
                  <a:cs typeface="+mn-cs"/>
                </a:endParaRPr>
              </a:p>
            </p:txBody>
          </p:sp>
        </p:grpSp>
        <p:sp>
          <p:nvSpPr>
            <p:cNvPr id="22546" name="19 CuadroTexto">
              <a:extLst>
                <a:ext uri="{FF2B5EF4-FFF2-40B4-BE49-F238E27FC236}">
                  <a16:creationId xmlns:a16="http://schemas.microsoft.com/office/drawing/2014/main" id="{321E0149-7FFC-4F4A-BEAE-B966CDEFEA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155" y="3212976"/>
              <a:ext cx="2482653" cy="1237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2000" b="1" i="1" dirty="0">
                  <a:solidFill>
                    <a:srgbClr val="FF0000"/>
                  </a:solidFill>
                </a:rPr>
                <a:t>t</a:t>
              </a:r>
              <a:r>
                <a:rPr lang="es-ES" altLang="es-AR" sz="2000" b="1" i="1" baseline="-25000" dirty="0">
                  <a:solidFill>
                    <a:srgbClr val="FF0000"/>
                  </a:solidFill>
                </a:rPr>
                <a:t>0</a:t>
              </a:r>
              <a:r>
                <a:rPr lang="es-ES" altLang="es-AR" sz="2000" b="1" i="1" dirty="0">
                  <a:solidFill>
                    <a:srgbClr val="0070C0"/>
                  </a:solidFill>
                </a:rPr>
                <a:t>: tiempo que demora en llegar el cero a puerto de entrada</a:t>
              </a:r>
            </a:p>
          </p:txBody>
        </p:sp>
      </p:grpSp>
      <p:pic>
        <p:nvPicPr>
          <p:cNvPr id="22541" name="Picture 65" descr="eyes23">
            <a:extLst>
              <a:ext uri="{FF2B5EF4-FFF2-40B4-BE49-F238E27FC236}">
                <a16:creationId xmlns:a16="http://schemas.microsoft.com/office/drawing/2014/main" id="{D108398A-8C06-41BC-8B7F-127E238B1B0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2902" y="4449317"/>
            <a:ext cx="1371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 Box 9">
            <a:extLst>
              <a:ext uri="{FF2B5EF4-FFF2-40B4-BE49-F238E27FC236}">
                <a16:creationId xmlns:a16="http://schemas.microsoft.com/office/drawing/2014/main" id="{036340FA-C05D-464C-8B5E-4A13004A89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80708" y="3627983"/>
            <a:ext cx="311150" cy="366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0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27" name="Text Box 9">
            <a:extLst>
              <a:ext uri="{FF2B5EF4-FFF2-40B4-BE49-F238E27FC236}">
                <a16:creationId xmlns:a16="http://schemas.microsoft.com/office/drawing/2014/main" id="{90599031-2A63-41B3-A0F1-0232D51B13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06108" y="981621"/>
            <a:ext cx="311150" cy="366713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0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21" name="Text Box 8">
            <a:extLst>
              <a:ext uri="{FF2B5EF4-FFF2-40B4-BE49-F238E27FC236}">
                <a16:creationId xmlns:a16="http://schemas.microsoft.com/office/drawing/2014/main" id="{992F3ABB-DE7E-44D6-8590-C0B4FDA4C9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18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 Box 1">
            <a:extLst>
              <a:ext uri="{FF2B5EF4-FFF2-40B4-BE49-F238E27FC236}">
                <a16:creationId xmlns:a16="http://schemas.microsoft.com/office/drawing/2014/main" id="{E3A9EB75-0A7C-4BD2-8226-1BFD9689C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23" name="Text Box 4">
            <a:extLst>
              <a:ext uri="{FF2B5EF4-FFF2-40B4-BE49-F238E27FC236}">
                <a16:creationId xmlns:a16="http://schemas.microsoft.com/office/drawing/2014/main" id="{3B4D7966-293D-40E3-BA91-365892E75D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5" name="Rectangle 14">
            <a:extLst>
              <a:ext uri="{FF2B5EF4-FFF2-40B4-BE49-F238E27FC236}">
                <a16:creationId xmlns:a16="http://schemas.microsoft.com/office/drawing/2014/main" id="{D17DF1FF-72AF-4347-92E1-D117F365F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1" y="1700808"/>
            <a:ext cx="2769443" cy="384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Detectando problemas en el barrido …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(tiempo de demora)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257C3B1-2EC9-424B-90DF-450BABFFA427}"/>
              </a:ext>
            </a:extLst>
          </p:cNvPr>
          <p:cNvSpPr/>
          <p:nvPr/>
        </p:nvSpPr>
        <p:spPr>
          <a:xfrm>
            <a:off x="1127448" y="5429570"/>
            <a:ext cx="473206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AR" sz="3200" b="1" i="1" dirty="0">
                <a:solidFill>
                  <a:srgbClr val="FF0000"/>
                </a:solidFill>
              </a:rPr>
              <a:t>t</a:t>
            </a:r>
            <a:r>
              <a:rPr lang="es-ES" altLang="es-AR" sz="3200" b="1" i="1" baseline="-25000" dirty="0">
                <a:solidFill>
                  <a:srgbClr val="FF0000"/>
                </a:solidFill>
              </a:rPr>
              <a:t>0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07407E-6 L -0.00091 0.39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22222E-6 C 0.00755 0.0007 0.01367 0.00209 0.02161 0.00232 C 0.0263 0.00486 0.02279 0.00324 0.03294 0.00278 C 0.03464 0.00232 0.0362 0.00162 0.03776 0.00047 C 0.05768 0.00162 0.07734 0.00255 0.09766 0.00278 C 0.09779 0.0044 0.09766 0.00625 0.09792 0.00787 C 0.09857 0.01158 0.10104 0.01204 0.10234 0.01435 C 0.1043 0.01759 0.10638 0.02107 0.10794 0.02454 C 0.10859 0.02778 0.11081 0.03056 0.11211 0.03334 C 0.11354 0.03634 0.11445 0.03935 0.11628 0.04167 C 0.1168 0.04445 0.11745 0.04422 0.11875 0.04584 C 0.12148 0.04908 0.12448 0.05301 0.1276 0.05463 C 0.12865 0.05648 0.13034 0.05695 0.13177 0.0588 C 0.13437 0.06227 0.13229 0.06088 0.13437 0.06204 C 0.13555 0.06412 0.13698 0.06644 0.13815 0.06852 C 0.13906 0.07014 0.13945 0.07222 0.14036 0.07361 C 0.14141 0.075 0.14232 0.075 0.14323 0.07685 C 0.14427 0.07917 0.14479 0.08148 0.1457 0.0838 C 0.14648 0.08982 0.14648 0.09607 0.14687 0.10232 C 0.14661 0.10533 0.14727 0.10926 0.14622 0.11158 C 0.14414 0.11597 0.13437 0.11459 0.13268 0.11482 C 0.13125 0.11528 0.13021 0.11597 0.12904 0.11667 C 0.08568 0.11621 0.04375 0.11389 0.00078 0.11343 C -0.00534 0.1132 -0.0082 0.1125 -0.01367 0.11204 C -0.01719 0.11227 -0.02096 0.11297 -0.02461 0.11297 " pathEditMode="relative" rAng="0" ptsTypes="AAAAAAAAAAAAAAAAAAAAAAAAA">
                                      <p:cBhvr>
                                        <p:cTn id="1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7" y="58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01" grpId="0" animBg="1"/>
      <p:bldP spid="24" grpId="0" animBg="1"/>
      <p:bldP spid="24" grpId="1" animBg="1"/>
      <p:bldP spid="24" grpId="2" animBg="1"/>
      <p:bldP spid="27" grpId="0" animBg="1"/>
      <p:bldP spid="27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B88ED79-3AAE-4D08-A592-62111FEF3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08" y="332656"/>
            <a:ext cx="6645738" cy="5832647"/>
          </a:xfrm>
          <a:prstGeom prst="rect">
            <a:avLst/>
          </a:prstGeom>
        </p:spPr>
      </p:pic>
      <p:pic>
        <p:nvPicPr>
          <p:cNvPr id="24582" name="Picture 8">
            <a:extLst>
              <a:ext uri="{FF2B5EF4-FFF2-40B4-BE49-F238E27FC236}">
                <a16:creationId xmlns:a16="http://schemas.microsoft.com/office/drawing/2014/main" id="{94B197B0-CC64-4F3C-96D3-0A383E6A73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6541" y="323751"/>
            <a:ext cx="2519363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2" name="11 Flecha curvada hacia la izquierda">
            <a:extLst>
              <a:ext uri="{FF2B5EF4-FFF2-40B4-BE49-F238E27FC236}">
                <a16:creationId xmlns:a16="http://schemas.microsoft.com/office/drawing/2014/main" id="{AE372550-FCB0-4236-9264-B54FE795A73D}"/>
              </a:ext>
            </a:extLst>
          </p:cNvPr>
          <p:cNvSpPr/>
          <p:nvPr/>
        </p:nvSpPr>
        <p:spPr>
          <a:xfrm>
            <a:off x="8472264" y="836612"/>
            <a:ext cx="1728788" cy="5184775"/>
          </a:xfrm>
          <a:prstGeom prst="curvedLeftArrow">
            <a:avLst/>
          </a:prstGeom>
          <a:solidFill>
            <a:srgbClr val="FF0000">
              <a:alpha val="1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r" eaLnBrk="1" hangingPunct="1">
              <a:defRPr/>
            </a:pPr>
            <a:r>
              <a:rPr lang="es-AR" sz="2000" b="1" dirty="0">
                <a:solidFill>
                  <a:srgbClr val="FF0000"/>
                </a:solidFill>
              </a:rPr>
              <a:t>t</a:t>
            </a:r>
            <a:r>
              <a:rPr lang="es-AR" sz="2000" b="1" baseline="-25000" dirty="0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20" name="19 CuadroTexto">
            <a:extLst>
              <a:ext uri="{FF2B5EF4-FFF2-40B4-BE49-F238E27FC236}">
                <a16:creationId xmlns:a16="http://schemas.microsoft.com/office/drawing/2014/main" id="{73C669CA-37F2-4039-89B2-EDCD0C840FA5}"/>
              </a:ext>
            </a:extLst>
          </p:cNvPr>
          <p:cNvSpPr txBox="1"/>
          <p:nvPr/>
        </p:nvSpPr>
        <p:spPr>
          <a:xfrm>
            <a:off x="8112397" y="2348880"/>
            <a:ext cx="2808288" cy="7683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2400" b="1" i="1" dirty="0">
                <a:solidFill>
                  <a:srgbClr val="FF0000"/>
                </a:solidFill>
                <a:latin typeface="+mn-lt"/>
                <a:cs typeface="+mn-cs"/>
              </a:rPr>
              <a:t>t</a:t>
            </a:r>
            <a:r>
              <a:rPr lang="es-ES" sz="1200" b="1" i="1" baseline="-25000" dirty="0">
                <a:solidFill>
                  <a:srgbClr val="FF0000"/>
                </a:solidFill>
                <a:latin typeface="+mn-lt"/>
                <a:cs typeface="+mn-cs"/>
              </a:rPr>
              <a:t>1</a:t>
            </a:r>
            <a:r>
              <a:rPr lang="es-ES" sz="1050" b="1" i="1" dirty="0">
                <a:latin typeface="+mn-lt"/>
                <a:cs typeface="+mn-cs"/>
              </a:rPr>
              <a:t>: </a:t>
            </a:r>
            <a:r>
              <a:rPr lang="es-ES" sz="2000" b="1" i="1" dirty="0">
                <a:solidFill>
                  <a:srgbClr val="0070C0"/>
                </a:solidFill>
                <a:latin typeface="+mn-lt"/>
                <a:cs typeface="+mn-cs"/>
              </a:rPr>
              <a:t>tiempo que demora en ejecutarse el barrido</a:t>
            </a:r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F23212C-DDC8-45C8-AB6C-9F50623C0C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07A52C20-EB7A-4013-B710-4C2255DC4B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B59960FB-C87B-44A7-AAAA-1136F67AAE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E28CAB6-ECC0-4300-B4CB-E1DB415DCD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096" y="1412776"/>
            <a:ext cx="2946422" cy="38457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Detectando problemas en el barrido …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(tiempo de ejecución)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92D4C93-9BE1-4E1A-8BAB-77C75F91A8CE}"/>
              </a:ext>
            </a:extLst>
          </p:cNvPr>
          <p:cNvSpPr/>
          <p:nvPr/>
        </p:nvSpPr>
        <p:spPr>
          <a:xfrm>
            <a:off x="1392704" y="5170084"/>
            <a:ext cx="473206" cy="5502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es-AR" sz="3200" b="1" i="1" dirty="0">
                <a:solidFill>
                  <a:srgbClr val="FF0000"/>
                </a:solidFill>
              </a:rPr>
              <a:t>t</a:t>
            </a:r>
            <a:r>
              <a:rPr lang="es-ES" altLang="es-AR" sz="3200" b="1" i="1" baseline="-25000" dirty="0">
                <a:solidFill>
                  <a:srgbClr val="FF0000"/>
                </a:solidFill>
              </a:rPr>
              <a:t>1</a:t>
            </a:r>
            <a:endParaRPr lang="es-A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5 Marcador de número de diapositiva">
            <a:extLst>
              <a:ext uri="{FF2B5EF4-FFF2-40B4-BE49-F238E27FC236}">
                <a16:creationId xmlns:a16="http://schemas.microsoft.com/office/drawing/2014/main" id="{A1A3628D-8656-4F9A-805E-5108EBCAB9B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66958D-0F3E-4BBB-9B00-0FDE21CE1492}" type="slidenum">
              <a:rPr lang="es-ES_tradnl" altLang="es-AR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s-ES_tradnl" altLang="es-AR" sz="1200">
              <a:solidFill>
                <a:srgbClr val="898989"/>
              </a:solidFill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66536F63-2C25-49E0-8D73-445C19AFC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2583" y="1643573"/>
            <a:ext cx="1440160" cy="1406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Picture 2" descr="TECLADO MATRICIAL 4 X 3 TECLAS. Clic para ampliar">
            <a:hlinkClick r:id="rId3"/>
            <a:extLst>
              <a:ext uri="{FF2B5EF4-FFF2-40B4-BE49-F238E27FC236}">
                <a16:creationId xmlns:a16="http://schemas.microsoft.com/office/drawing/2014/main" id="{F84B8B37-88B6-4245-86C1-F71E7A944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38008" y="2660043"/>
            <a:ext cx="1915984" cy="14401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102" name="149 CuadroTexto">
            <a:extLst>
              <a:ext uri="{FF2B5EF4-FFF2-40B4-BE49-F238E27FC236}">
                <a16:creationId xmlns:a16="http://schemas.microsoft.com/office/drawing/2014/main" id="{7045D10D-15E2-40F9-BEF9-C03B0253BF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8477" y="442605"/>
            <a:ext cx="5040547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s-ES" altLang="es-AR" sz="3600" b="1" i="1" dirty="0">
                <a:solidFill>
                  <a:srgbClr val="005042"/>
                </a:solidFill>
                <a:cs typeface="Times New Roman" panose="02020603050405020304" pitchFamily="18" charset="0"/>
              </a:rPr>
              <a:t>Distintos tipo de Teclados</a:t>
            </a:r>
          </a:p>
        </p:txBody>
      </p:sp>
      <p:pic>
        <p:nvPicPr>
          <p:cNvPr id="62466" name="Picture 2">
            <a:extLst>
              <a:ext uri="{FF2B5EF4-FFF2-40B4-BE49-F238E27FC236}">
                <a16:creationId xmlns:a16="http://schemas.microsoft.com/office/drawing/2014/main" id="{1336C3D8-9E78-447E-8162-3E8C568BC0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 l="2277" t="14921" r="2086"/>
          <a:stretch>
            <a:fillRect/>
          </a:stretch>
        </p:blipFill>
        <p:spPr bwMode="auto">
          <a:xfrm>
            <a:off x="960028" y="4032347"/>
            <a:ext cx="3359175" cy="1368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104" name="AutoShape 4" descr="data:image/jpeg;base64,/9j/4AAQSkZJRgABAQAAAQABAAD/2wCEAAkGBhISEBUUEhQUEhQUFBQVEBAQFhAUFhQQFBQVFBQQFBUXHCYeFxkjGRQUHy8gIycpLCwsFR4xNTAqNSYrLCkBCQoKDgwOGg8PGiwkHxwpLCksKSosKSksKSkqKSopLCkpLCwsKSwsKSksLCksKSkpLCwsLCwsLCkpLCksKSwsKf/AABEIAMIBAwMBIgACEQEDEQH/xAAcAAEAAgMBAQEAAAAAAAAAAAAABQYBAgQDBwj/xABMEAACAQIDAggJCAgEBQUAAAABAgADEQQFIRIxBhMiQVFxkbEjMlJhcoGhwdEHFiRTc4KSshQVMzRik6LhQrPC8DWDw9LxF0NEY3T/xAAZAQEAAwEBAAAAAAAAAAAAAAAAAQIDBAX/xAAjEQACAgICAgMBAQEAAAAAAAAAAQIRAyESMUFRBBMi8KEU/9oADAMBAAIRAxEAPwD7ZERILCIiAIiR2Y5yKTBdksSL3uBpcj3QQSMSCbhP0U+1v7TzPChvqx+I/CTQssMSuHhQ/wBWva01+c9TyE/qihZZZiVn5zVfJTsb4zX5zVuhOw/GBZaYlTPCWt/APu/3mPnPX/g/D/eBZbZiVH50V/4Pw/3mrcJ8R0p+GQLLhMylnhRiPKX8KzU8J8R5S/hSBZdYlI+dGJ8ofhX4TU8K8T5S/gWBZeZmUI8MMT0p+ATQ8NMV0p+AfGLRJ9AmJ8/+fWJHNSP3T/3R/wCoGIH+CkfU4/1SLQo+gxKAPlGrc9Kn2uJM8GOFjYqqyNTVNlNq6km+oFrHrixRZoiJIEREAREQBERAEREAREQBK1wiHhh6A72lllb4QDw33B3mSQyLtMETcCdmHwIZbmCpHETElTlq+ftmv6vTz9sryQoi5i068Zhwtrc81weH2msZNg5SJpJ05cnR7TPM5fT8nvlXIkhDMGS1bBKFNhbTzyKIhOweZE0Ik/Qy9dkXF9OeGwKeSJXkiaK8ZowlhOCTyRIfMaIVtN1t0lSsUR7zxacPCLGOgUIbXvduewtu7ZWaucV/rG9nwnVj+NPJHkjKWZRdFvYzyaU45zX+sb2fCd2TZxUaqEc7Qa+8DQgX0t1RP4k4K7LRzJuieaWb5PG+lMOmk3sZZWmlg4AtbGddN/8ASfdORdmz6PpcRE0KiIiAIiIAiIgCIiAIiIAlc4QDww9Ad5ljldz8+GHoDvMlEMjRJnBLyBIcSawJ5A6vjIZVEdnhqopdKiooHilNolr6Aa8+gtN8AKnFrxpBe3K2RYdXqnTmGC4wprYI+0V8qw0HbrMuJWTXGgluyNzHePXPXJ05R6ppmI3eubZO9nPV75C6JZ1Zq7JRdlIDBSVLbgbaXldyvMKhxCKXqFWpFmFdVU7eluLsBcb5acfh1qIyNuYWNu8SHo5Ns1Fd6jVCilae0FAUEWO7ebCaRlBQdlWnao66/inqPdIMb5OVdx6jIK8xgayLJTHJHUJVs8xjiu4apVpKKYNDigSHfW4Jsb2NhbSWig90HUO6RuY5UajEirUp3XZZUK2K68xGh1Ool8Uoxf6KSi2tHlkeNath6dRvGZeVbnIJBI7L+uc2b+MOr3yTw+GWmioosqgBR5hIvNzyh1e+Z2nJtdGlfnZV+EdO6of4j3CarhFXC0WVMNtNtbbYmwvZtLHnmeEdayqDuJPqNtDK/mWYs9KnSIFqZYgi9ztG+s9bDGUscaOKbSmyRwuAp8UKjLh9qpWdSKhYIApsEpW6SDrIjC0DTxuyV2LOw2b3sLGwvz6W1mMJnJpoEZEqqrbaB9obL9It3TTC4xquLWo3jM9zbdqCLS8ozSlfVMJx1RajJvgQ9sdT84cf0E+6QhktwPP06j1t+Rp5C7O59H1WJiZmhQREQBERAEREAREQBERAErue/tvur75YpXs8/a/dX3ySGRpnVRx2ytiOycpm6YZmGgkMqdRzIef2TH6wHQfXORsDU83bMDCPzgdspSJMYvE7ZnnQxGwbzFemVOs1pUixsJYg7TnHm9s8zm3m9s1bK2808my1+ke2VpEitmhIIAAnBtTqqYBgL6GcUKgd9LNGUbgbTLZyegdpnlQy1mF726Js2UHyh7ZV0WRq+bnoHaZw4nElzczsbKT0j2zhxWHKHWQqJI/MMCtVdlr77gjeDIluDCeW/wDTJXHY4Uk2mudbADeTIipwoXyG7VnZi+6vx0Yz+u/0eT8Faflv/TNsJkFOm4a7MRuvawPTPJ+Fa/Vt2r8JtheEaO4UqVvoCbEXlp/9FbuhH670SZklwWa2Noen3giRhM7cge2LoH/7U9rATiXZ0n16ZiJqZiIiAIiIAiIgCIiAIiIAldzz9sfRX3yxSu55+2+6vvghkdJbCLyB1SJBkthH5A6pWRBpjsStNC7mwHP7h0meK1QyhhuIBHURcTg4R0qjBiFVkWmbAk3BIO01ram2gnpljNxKbQAOyNBrpYW9draRKK4crIT3RpmDaj1z0yhLsT5p4Y/ePXPbJ6lmI83wkJ6LMkMVVCKzHcoJPUBeRmFzXjGtxdVBa4aooCndz336ztzazUnGyWupBVdCw6B55WMAv0lTSWqtPYYVuN27Fv8ACBtf4vOJeME4tlLadFgqnSQN9ZN1G0kCTMYGkiyYbxF6h3ThzHNxTcIqPUcgtsU9nRQbFiSQBrp5514Z+QvUO6VrPcH9JFR0qVKbU9kijtEhwbjaCkG2vVeXxxUpUysm0tE9hcVxiBrMtxfZcbLDmsRI3ON46jNuDyVFw6irfa10Y3YLc7Kt57WmucHxfX7pk1U2karcbKxwhXwQ9MdzSIoZIr0eNeqtJdsoNpWOo15pL8IH8D98dxnDh86FLBEKUNTjvEcBuSVHK2T1b56uCUliXH2ceRLnv0Rq5IrbbCvT4tCo4xg4BZgTsgb+aR60gldQGDgOtnW9jqN15MZdmVRhUK16VB2dWKsqqpstiym1h1c84s6xNN8XtU7FbpdlFgzi20wHnm/KTbjL0VSWmizmdGUtbEUj0Vaf5xOYz0wbWqoeh0/MJ4p6B9pMQYmxkIiIAiIgCIiAIiIAiIgCVzPj4b7q++WOVjPz4Y+isEM4byRwtTkC3NIotNLyrVkExUqTyI9UiSxmjPKcCbOnMqguAOa888BW2W1nI7TzLS1aILA2JHm7RPBqvV2iQhaebPK8S1k29dQDciQhaaMZ57clRohsnsJjF2ALjQW1m74lekdole2phryriWTJ44pfKHaJGZpiQ1gDe2+cDGeTNIUaJs487wzPSIXUgggdNt9u2VZ8vrfVv2GXPampadmL5EscaSMZ4lJ2UlstrfVv2GbYbKapdeQw1BJYWAF98uLNNCZd/Mk10FgSd2GMUDy19Je8TUmYQ8odY75wHSfcDExeZm5kIiIAiIgCIiAIiIAiIgCVbhGfD/dX3y0yp8Jz4f7i++CGR21JPCYVSoJF79MiNqTOCqcheqVkQZqYZegTnegvQOycvCbG1KdEtTIAHjNrtC5A5OluedIqXHqmck0rLLuiOzFACCNJpltAO9juGszmbbvX7ptk72Y9Xwkxeg1sk6mHUcw7BOZ6S9A7BPbHVG2G2LbVjsk7tq2l/XKph67jEoqVXq22v0m5uim2gB5jfmEKPJN30RdE7VoLbcJBNvk8z6SAc6ysGXlEm8BhxsA23zoKL0DsE8sG3g16pHZ7QLDa2quyoN6VE2Z2NrG9+bokpcnRS6RIvTHQOwSIzWmBYgdMcGcYz4dSzFmBZSWvcWJsrX3kC03zrcvWZWnGXE0W1aK3nFVhSbZNjoLjoJ1lVqMen2y05wfAt6u8TmyOpbC1WDJTIdfCVBtAXA0Ohnp4JKOO68nJkVyoq7OemKVdlIIJBB0IMnEwrV6zOxGIWko/YrbjGOq07WHPe56Jz8K8OVxBOzshlUiwsCQoDW6jpOjmpPjXgqotbLHtTBMxTOg6hMtPF8neuj7jTNwD0gd02njhTemh6UX8ontNzIREQBERAEREAREQBERAEp/Cv94/5a97S4Sl8L2+kf8ALXvaCGRe3JbCVOQOqQO3OqhmOyLEXlJII7c1wnHU2pk22rajmsQfdPS9hOBsz83tmhzT+H2zJqVUaJrszmh3eueWW1OX6j7pz4rGFz0Txo4gqbiWSpUQ+ycxY20ZbldoEbS7xcWuJDYHJmpEWrOUX/29mmFPXYXnqc3/AIfbNGzbze2VTklSJqPbJAtIJ319c96ubG1gAJHmpEY0G7LLgqng16px5llgqMHDvTdQQGpkDkneDcEThw2ZlRa156vm56B7ZK5Rdoq0mjowGCWimwl7XJJJuSx3sT0zxzZ+SOv3TwOanoHtnJicYX3+yKbdsm6VEXnreAb7v5hK0uYMKTUxbZcqT03XoP8AvdLfWpB1KsLgixkW3Bul0v2r8J34MsIRqXs58kHJ2isCoRuJHUSJ74zHtVbafU7IGmniiwk9826XS/aPhNk4PUgb8o25idO6bP5ON7KrHIkqPijqHdNzNAZtfSeW+zsTPteWnwNP7NPyidM5Mp/d6X2VP8gnXNjMREQBERAEREAREQBERAEo3DNvpI+zXvaXmULhy30ofZL3tBBC7c6cPg2fUbvPI8PJ/Lqngx1SjdA5zlTdIni+Wt5p24/OKdK22Tc3sFBY2G82A3TFLFq6hlN1IuCJRtpWWST0Q2Iold848RiQilm3D/dpJ5ud3rlfzQji9eZlPfL4/wBNJkT/ACjP62S1yGHqF++c1XhDTHM3YvxnNQwrVtrZ2eSLsWNgB1yPx2V1AyqNlyxsBTYP0b7bhrvnb9OO6Zz/AGT8EmvCSkTblDzkDT2yR2pRcVSKOyt4ykg211Hnl0otyV6h3TH5GOMKcfJrjk5dnPi85Sm2ybk89rads8fnInkt/T8ZFZot6zDpI7SBPbF5E1O+1VoggXKl9d17WtNo4cdK/Jk8k70dbcJ08hv6Z04HNFq32bgjmNt3TIQcH6pW/I2iu2KW0OMKb77M34MnwregfzCTkxY+DcfAjOTdMn69cIpY7gLmRR4SjyD2id+bJei/q7xIHBZVxodttUVACzPfcb9HVKYccJR5TLTlJOkdZ4TjyD+IfCYXhOL6obc/K/tOP9UBnstamwClnflAIAQNb7zrzTmzDLjS2eUrq67SOl7EbufdN/pwvSK85lvVwQCNxFx1GZvPDBnwaegvcJ7TzGtnUmfa8k/dqP2NP8gnbI/g+folD7Gn+USQmhUREQBERAEREAREQBERAE+e8PW+lD7JfzPPoU+cfKGbYtfPSX8zyGCA4yTWArcheqVzbktgK42BrumUnoskeGYY4UsUKlQ2RqRUNYkBw1yunORPTgwCMONoEXZ2UHQhWYkf7887DUE2FQSsstx40WjCnZzZs2g9crWe1LUT6S98nc1rjQSvZ2haiwGtiDYdAOs0wakrKZdpnNkONATEFgGApXKk2uNdPd65w4fNh+kJxS8QCyK4VmIYbY336zIVyR0zz1nquEbb9nIm9EjnrfSavptLVh25C+iO6UhKROgBJMutFbKo6AB67Tj+TXGK9G+Ltsgcze2IPpL3LO3hNmCcbUXi6bGw8LqW8Ua6G2m71SPzqgwqk2NjYg+oA904Ng9B7J1Y1FqMr6RhK1aLMmEemm2rJUrMmtR6iAU1ItsqCbk20uZGcGD4U+ge8SL4hug9hkzwcwrByxBA2bXII1JHwkZEo45W+y0XclomM0PgX6veJGZPjFp0sRfZJ2F2VexDG50tz75KZhSLUmVd5GnXv90qrYV+dG/CZn8dKUGn7JyWpWj1RhXqEsadEheRZQqMwPit0b989uEGIVuKF0Z1QipxXiDXQLbTsnAcHU8h/wALfCYXLqt/Eb1gidL43d9Gavqi14H9knoL3CepmmEpbKKp3hQD1gT1tPJfbOxdH2bg2fodD7Gn+USSkXwY/csP9kndJSXIEREAREQBERAEREAREQBPm3ylaYpPsR+dp9JnzT5UP3ml9j/raQ+gip7c8q+PVNWa3efUJgtIzEhTUbb2b2XYNTZI2ba2DOATe/MYhFSexJ0tEph8wV/Fa9t/SPVPbjjIOhsiomxs7Wu2aeyAVA5wrsBrbokntyMkVF6LQbaOjjJgtPHbmS0yL0bzWYvM3ixRkTa8wIkEmbza80mZJB6AzM0Bm4MFWjMwZmYMsmVNDNZsZoZIM3mZrMgwSfZOC37lh/sk7pKyK4Kn6Fh/slkrNCoiIgCIiAIiIAiIgCIiAJ81+VVfD0T002HY/wDefSpqyA7wD16wwfn3bnlXpI4swBn6EOFTyF/Cvwmv6FT8hPwJ8JWmumTfs/PdCgieKAOn/wAz24wdM++HLqX1VP8AAnwmv6pofU0v5dP4SHFvtkqVHwXjPPNg8+7/AKoofU0v5dP4TH6lw/1FH+XT+EjgTyPhimelpd/ljwNOllbPSppTbjqI26aqjAFtRdQD0T4j+mVNmly31LX5Ta8sb9ZDjRSWVLwXgLM7MpRxT3r8t9AbcptOWBpr0QMU/gOU2u/lNr4S2usiiv3r0XbZi0o/6S9q3KbQi3KbTwltNZvTrtt0OU2oW+p15bb4oj716LrumwYdM2+RGlxmPq7fKCUGOy/K1NRBcAz7eMIg3Ig6lX4S/E0U72fENqbT7eKC+SvYs2FMdA7BHEmz4YUPQewzHEMdysepWn3W0zJ4kWfCf0Kod1OoepH+E3XLK31VX+XU+E+53i8miCL4MUSmCoKwKsKS3VhYg9BHNJSIkgREQBERAEREAREQBERAEREAREQBERAEREAofy2f8If7ah+efAz4lH0m/MIiVkY5OzoYcrEdR/zFmo/+P1/9WIlTEPurda/5kzT8fD+iv52mYkf3+D+/wvfyFf8AEa3/AOd/82nPusRNEdMOhERJLiIiAIiIAiIgCIiAIiIAiIgH/9k=">
            <a:extLst>
              <a:ext uri="{FF2B5EF4-FFF2-40B4-BE49-F238E27FC236}">
                <a16:creationId xmlns:a16="http://schemas.microsoft.com/office/drawing/2014/main" id="{97ACF8A9-270A-420F-97BF-9CBDD6514A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/>
          </a:p>
        </p:txBody>
      </p:sp>
      <p:pic>
        <p:nvPicPr>
          <p:cNvPr id="62470" name="Picture 6">
            <a:extLst>
              <a:ext uri="{FF2B5EF4-FFF2-40B4-BE49-F238E27FC236}">
                <a16:creationId xmlns:a16="http://schemas.microsoft.com/office/drawing/2014/main" id="{2A1AD0C6-3940-4975-97B8-10A774EE9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433196" y="734279"/>
            <a:ext cx="2238375" cy="20478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7" descr="https://encrypted-tbn1.gstatic.com/images?q=tbn:ANd9GcRFxNYmM6tsdXJiYDBllXRpmqSqT5laWmplpi3ngUYvVvQr7Sml">
            <a:extLst>
              <a:ext uri="{FF2B5EF4-FFF2-40B4-BE49-F238E27FC236}">
                <a16:creationId xmlns:a16="http://schemas.microsoft.com/office/drawing/2014/main" id="{8E41E4F3-67DB-4A6F-981D-F917D204F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56240" y="3509243"/>
            <a:ext cx="3240360" cy="2224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ext Box 8">
            <a:extLst>
              <a:ext uri="{FF2B5EF4-FFF2-40B4-BE49-F238E27FC236}">
                <a16:creationId xmlns:a16="http://schemas.microsoft.com/office/drawing/2014/main" id="{39F8AACC-FD9A-457E-84EE-14A7DA637F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7C6B5205-691D-42EB-950E-88F2993CC0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6" name="Text Box 4">
            <a:extLst>
              <a:ext uri="{FF2B5EF4-FFF2-40B4-BE49-F238E27FC236}">
                <a16:creationId xmlns:a16="http://schemas.microsoft.com/office/drawing/2014/main" id="{671EB70B-57C4-461B-A727-14B7A23D28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>
            <a:extLst>
              <a:ext uri="{FF2B5EF4-FFF2-40B4-BE49-F238E27FC236}">
                <a16:creationId xmlns:a16="http://schemas.microsoft.com/office/drawing/2014/main" id="{ADB1421B-902E-43DE-AB52-0DEE1638B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3352" y="291785"/>
            <a:ext cx="6227763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3600" dirty="0">
                <a:solidFill>
                  <a:srgbClr val="C0504D"/>
                </a:solidFill>
                <a:latin typeface="Calibri" panose="020F0502020204030204" pitchFamily="34" charset="0"/>
              </a:rPr>
              <a:t>para tener en cuenta …</a:t>
            </a:r>
          </a:p>
        </p:txBody>
      </p:sp>
      <p:sp>
        <p:nvSpPr>
          <p:cNvPr id="28674" name="Rectangle 2">
            <a:extLst>
              <a:ext uri="{FF2B5EF4-FFF2-40B4-BE49-F238E27FC236}">
                <a16:creationId xmlns:a16="http://schemas.microsoft.com/office/drawing/2014/main" id="{053C117D-5ADD-4E9B-AA38-3F72994260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4224" y="1099022"/>
            <a:ext cx="3594100" cy="237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FF0000"/>
                </a:solidFill>
              </a:rPr>
              <a:t>fila0_OFF</a:t>
            </a:r>
            <a:r>
              <a:rPr lang="es-AR" altLang="es-AR" sz="2000" dirty="0">
                <a:solidFill>
                  <a:srgbClr val="002060"/>
                </a:solidFill>
              </a:rPr>
              <a:t>; fila1_ON;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002060"/>
                </a:solidFill>
              </a:rPr>
              <a:t>fila2_ON; fila3_ON;</a:t>
            </a:r>
          </a:p>
          <a:p>
            <a:pPr>
              <a:lnSpc>
                <a:spcPct val="100000"/>
              </a:lnSpc>
            </a:pPr>
            <a:endParaRPr lang="es-AR" altLang="es-AR" sz="2000" dirty="0">
              <a:solidFill>
                <a:srgbClr val="000099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endParaRPr lang="es-AR" altLang="es-AR" sz="1000" dirty="0">
              <a:solidFill>
                <a:srgbClr val="000099"/>
              </a:solidFill>
              <a:latin typeface="Calibri" panose="020F0502020204030204" pitchFamily="34" charset="0"/>
            </a:endParaRP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002060"/>
                </a:solidFill>
              </a:rPr>
              <a:t>if ( (Col0) ) 	return 1 ;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002060"/>
                </a:solidFill>
              </a:rPr>
              <a:t>if ( (Col1) )	return 2 ;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002060"/>
                </a:solidFill>
              </a:rPr>
              <a:t>if ( (Col2) )	return 3 ;</a:t>
            </a:r>
          </a:p>
          <a:p>
            <a:pPr>
              <a:lnSpc>
                <a:spcPct val="100000"/>
              </a:lnSpc>
            </a:pPr>
            <a:r>
              <a:rPr lang="es-AR" altLang="es-AR" sz="2000" dirty="0">
                <a:solidFill>
                  <a:srgbClr val="002060"/>
                </a:solidFill>
              </a:rPr>
              <a:t>if ( (Col3) )	return A ;</a:t>
            </a:r>
          </a:p>
        </p:txBody>
      </p:sp>
      <p:pic>
        <p:nvPicPr>
          <p:cNvPr id="28675" name="Picture 3">
            <a:extLst>
              <a:ext uri="{FF2B5EF4-FFF2-40B4-BE49-F238E27FC236}">
                <a16:creationId xmlns:a16="http://schemas.microsoft.com/office/drawing/2014/main" id="{513A38A1-987C-4AE1-BB46-29F329861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7662" y="1092672"/>
            <a:ext cx="3662363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8676" name="Picture 4">
            <a:extLst>
              <a:ext uri="{FF2B5EF4-FFF2-40B4-BE49-F238E27FC236}">
                <a16:creationId xmlns:a16="http://schemas.microsoft.com/office/drawing/2014/main" id="{95C5BD59-6EC0-44D2-90EA-A68552F1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87" y="1033935"/>
            <a:ext cx="2327275" cy="2265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677" name="AutoShape 5">
            <a:extLst>
              <a:ext uri="{FF2B5EF4-FFF2-40B4-BE49-F238E27FC236}">
                <a16:creationId xmlns:a16="http://schemas.microsoft.com/office/drawing/2014/main" id="{C0F4510A-B26E-44BF-A785-8743879C9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1800" y="1197448"/>
            <a:ext cx="503237" cy="504825"/>
          </a:xfrm>
          <a:custGeom>
            <a:avLst/>
            <a:gdLst>
              <a:gd name="G0" fmla="*/ 1398 1 2"/>
              <a:gd name="G1" fmla="*/ 1 48365 11520"/>
              <a:gd name="G2" fmla="*/ G1 13024 1"/>
              <a:gd name="G3" fmla="*/ G2 1 52096"/>
              <a:gd name="G4" fmla="cos G0 G3"/>
              <a:gd name="G5" fmla="*/ 1402 1 2"/>
              <a:gd name="G6" fmla="*/ 1 48365 11520"/>
              <a:gd name="G7" fmla="*/ G6 13024 1"/>
              <a:gd name="G8" fmla="*/ G7 1 52096"/>
              <a:gd name="G9" fmla="sin G5 G8"/>
              <a:gd name="G10" fmla="*/ 1398 1 2"/>
              <a:gd name="G11" fmla="+- G10 0 G4"/>
              <a:gd name="G12" fmla="+- G10 G4 0"/>
              <a:gd name="G13" fmla="+- G12 0 0"/>
              <a:gd name="G14" fmla="*/ 1402 1 2"/>
              <a:gd name="G15" fmla="+- G14 0 G9"/>
              <a:gd name="G16" fmla="+- G14 G9 0"/>
              <a:gd name="G17" fmla="+- G16 0 0"/>
              <a:gd name="G18" fmla="+- 1402 0 0"/>
              <a:gd name="G19" fmla="+- 1398 0 0"/>
              <a:gd name="G20" fmla="+- 180 0 0"/>
              <a:gd name="G21" fmla="+- 90 0 0"/>
              <a:gd name="G22" fmla="+- 270 0 0"/>
              <a:gd name="G23" fmla="+- 90 0 0"/>
              <a:gd name="G24" fmla="+- 0 0 0"/>
              <a:gd name="G25" fmla="+- 90 0 0"/>
              <a:gd name="G26" fmla="+- 90 0 0"/>
              <a:gd name="G27" fmla="+- 90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701"/>
                </a:moveTo>
                <a:lnTo>
                  <a:pt x="699" y="701"/>
                </a:lnTo>
                <a:lnTo>
                  <a:pt x="180" y="90"/>
                </a:lnTo>
                <a:lnTo>
                  <a:pt x="699" y="701"/>
                </a:lnTo>
                <a:lnTo>
                  <a:pt x="270" y="90"/>
                </a:lnTo>
                <a:close/>
              </a:path>
            </a:pathLst>
          </a:custGeom>
          <a:noFill/>
          <a:ln w="41400" cap="flat">
            <a:solidFill>
              <a:srgbClr val="FFFF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28678" name="Group 6">
            <a:extLst>
              <a:ext uri="{FF2B5EF4-FFF2-40B4-BE49-F238E27FC236}">
                <a16:creationId xmlns:a16="http://schemas.microsoft.com/office/drawing/2014/main" id="{81A14BAD-A8E1-4DF6-AA83-91808EABC1FF}"/>
              </a:ext>
            </a:extLst>
          </p:cNvPr>
          <p:cNvGrpSpPr>
            <a:grpSpLocks/>
          </p:cNvGrpSpPr>
          <p:nvPr/>
        </p:nvGrpSpPr>
        <p:grpSpPr bwMode="auto">
          <a:xfrm>
            <a:off x="5128387" y="1138709"/>
            <a:ext cx="715963" cy="368299"/>
            <a:chOff x="910" y="989"/>
            <a:chExt cx="451" cy="232"/>
          </a:xfrm>
        </p:grpSpPr>
        <p:sp>
          <p:nvSpPr>
            <p:cNvPr id="28679" name="Rectangle 7">
              <a:extLst>
                <a:ext uri="{FF2B5EF4-FFF2-40B4-BE49-F238E27FC236}">
                  <a16:creationId xmlns:a16="http://schemas.microsoft.com/office/drawing/2014/main" id="{368B6904-5EC8-4276-B268-29B653D93D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0" y="989"/>
              <a:ext cx="188" cy="2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36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s-AR" altLang="es-AR">
                  <a:solidFill>
                    <a:srgbClr val="000099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sp>
          <p:nvSpPr>
            <p:cNvPr id="28680" name="Line 8">
              <a:extLst>
                <a:ext uri="{FF2B5EF4-FFF2-40B4-BE49-F238E27FC236}">
                  <a16:creationId xmlns:a16="http://schemas.microsoft.com/office/drawing/2014/main" id="{EF4FEC68-B865-4159-926F-2CE991263D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28" y="1104"/>
              <a:ext cx="233" cy="0"/>
            </a:xfrm>
            <a:prstGeom prst="line">
              <a:avLst/>
            </a:prstGeom>
            <a:noFill/>
            <a:ln w="44280" cap="flat">
              <a:solidFill>
                <a:srgbClr val="3333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28681" name="Group 9">
            <a:extLst>
              <a:ext uri="{FF2B5EF4-FFF2-40B4-BE49-F238E27FC236}">
                <a16:creationId xmlns:a16="http://schemas.microsoft.com/office/drawing/2014/main" id="{184C1447-3601-414A-B603-78065DFA201F}"/>
              </a:ext>
            </a:extLst>
          </p:cNvPr>
          <p:cNvGrpSpPr>
            <a:grpSpLocks/>
          </p:cNvGrpSpPr>
          <p:nvPr/>
        </p:nvGrpSpPr>
        <p:grpSpPr bwMode="auto">
          <a:xfrm>
            <a:off x="5155374" y="3302476"/>
            <a:ext cx="2355850" cy="536576"/>
            <a:chOff x="927" y="2352"/>
            <a:chExt cx="1484" cy="338"/>
          </a:xfrm>
        </p:grpSpPr>
        <p:sp>
          <p:nvSpPr>
            <p:cNvPr id="28682" name="Rectangle 10">
              <a:extLst>
                <a:ext uri="{FF2B5EF4-FFF2-40B4-BE49-F238E27FC236}">
                  <a16:creationId xmlns:a16="http://schemas.microsoft.com/office/drawing/2014/main" id="{AC11FA5C-FFCB-4F1A-8A70-3D8D2AB707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" y="2458"/>
              <a:ext cx="188" cy="232"/>
            </a:xfrm>
            <a:prstGeom prst="rect">
              <a:avLst/>
            </a:prstGeom>
            <a:noFill/>
            <a:ln w="34920" cap="flat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5000" rIns="90000" bIns="45000">
              <a:spAutoFit/>
            </a:bodyPr>
            <a:lstStyle/>
            <a:p>
              <a:pPr>
                <a:lnSpc>
                  <a:spcPct val="100000"/>
                </a:lnSpc>
              </a:pPr>
              <a:r>
                <a:rPr lang="es-AR" altLang="es-AR">
                  <a:solidFill>
                    <a:srgbClr val="3333FF"/>
                  </a:solidFill>
                  <a:latin typeface="Calibri" panose="020F0502020204030204" pitchFamily="34" charset="0"/>
                </a:rPr>
                <a:t>0</a:t>
              </a:r>
            </a:p>
          </p:txBody>
        </p:sp>
        <p:grpSp>
          <p:nvGrpSpPr>
            <p:cNvPr id="28683" name="Group 11">
              <a:extLst>
                <a:ext uri="{FF2B5EF4-FFF2-40B4-BE49-F238E27FC236}">
                  <a16:creationId xmlns:a16="http://schemas.microsoft.com/office/drawing/2014/main" id="{0BFEFA87-28D2-442A-8F9D-4A3D213CB8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5" y="2352"/>
              <a:ext cx="1266" cy="236"/>
              <a:chOff x="1145" y="2352"/>
              <a:chExt cx="1266" cy="236"/>
            </a:xfrm>
          </p:grpSpPr>
          <p:sp>
            <p:nvSpPr>
              <p:cNvPr id="28684" name="Line 12">
                <a:extLst>
                  <a:ext uri="{FF2B5EF4-FFF2-40B4-BE49-F238E27FC236}">
                    <a16:creationId xmlns:a16="http://schemas.microsoft.com/office/drawing/2014/main" id="{C6FD0703-D4EE-4400-BAC6-DA6EB350198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45" y="2573"/>
                <a:ext cx="1265" cy="5"/>
              </a:xfrm>
              <a:prstGeom prst="line">
                <a:avLst/>
              </a:prstGeom>
              <a:noFill/>
              <a:ln w="44280" cap="flat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8685" name="Line 13">
                <a:extLst>
                  <a:ext uri="{FF2B5EF4-FFF2-40B4-BE49-F238E27FC236}">
                    <a16:creationId xmlns:a16="http://schemas.microsoft.com/office/drawing/2014/main" id="{F451F01B-8FA6-4434-B392-F19EEFC1F7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06" y="2352"/>
                <a:ext cx="5" cy="236"/>
              </a:xfrm>
              <a:prstGeom prst="line">
                <a:avLst/>
              </a:prstGeom>
              <a:noFill/>
              <a:ln w="34920" cap="flat">
                <a:solidFill>
                  <a:srgbClr val="3333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</p:grpSp>
      <p:sp>
        <p:nvSpPr>
          <p:cNvPr id="28686" name="Freeform 14">
            <a:extLst>
              <a:ext uri="{FF2B5EF4-FFF2-40B4-BE49-F238E27FC236}">
                <a16:creationId xmlns:a16="http://schemas.microsoft.com/office/drawing/2014/main" id="{26595B67-2E18-4D1E-9B50-B231EE645767}"/>
              </a:ext>
            </a:extLst>
          </p:cNvPr>
          <p:cNvSpPr>
            <a:spLocks/>
          </p:cNvSpPr>
          <p:nvPr/>
        </p:nvSpPr>
        <p:spPr bwMode="auto">
          <a:xfrm>
            <a:off x="8535161" y="1143472"/>
            <a:ext cx="1588" cy="2730500"/>
          </a:xfrm>
          <a:custGeom>
            <a:avLst/>
            <a:gdLst>
              <a:gd name="T0" fmla="*/ 0 w 1"/>
              <a:gd name="T1" fmla="*/ 0 h 7586"/>
              <a:gd name="T2" fmla="*/ 0 w 1"/>
              <a:gd name="T3" fmla="*/ 7585 h 75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586">
                <a:moveTo>
                  <a:pt x="0" y="0"/>
                </a:moveTo>
                <a:lnTo>
                  <a:pt x="0" y="7585"/>
                </a:lnTo>
              </a:path>
            </a:pathLst>
          </a:custGeom>
          <a:noFill/>
          <a:ln w="507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7" name="Rectangle 15">
            <a:extLst>
              <a:ext uri="{FF2B5EF4-FFF2-40B4-BE49-F238E27FC236}">
                <a16:creationId xmlns:a16="http://schemas.microsoft.com/office/drawing/2014/main" id="{7C2A2F7A-7FA4-4F6F-ADE3-6104250113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1907" y="5150313"/>
            <a:ext cx="7789910" cy="8910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2600" dirty="0">
                <a:solidFill>
                  <a:srgbClr val="17375E"/>
                </a:solidFill>
                <a:latin typeface="Calibri" panose="020F0502020204030204" pitchFamily="34" charset="0"/>
              </a:rPr>
              <a:t>Podríamos tener entonces un problema de tiempos y habrá que hacer modificaciones de ser necesario…</a:t>
            </a:r>
          </a:p>
        </p:txBody>
      </p:sp>
      <p:sp>
        <p:nvSpPr>
          <p:cNvPr id="28690" name="AutoShape 18">
            <a:extLst>
              <a:ext uri="{FF2B5EF4-FFF2-40B4-BE49-F238E27FC236}">
                <a16:creationId xmlns:a16="http://schemas.microsoft.com/office/drawing/2014/main" id="{3264E1DC-4DE4-4F07-82A5-BDBC19723F25}"/>
              </a:ext>
            </a:extLst>
          </p:cNvPr>
          <p:cNvSpPr>
            <a:spLocks/>
          </p:cNvSpPr>
          <p:nvPr/>
        </p:nvSpPr>
        <p:spPr bwMode="auto">
          <a:xfrm>
            <a:off x="5360162" y="3369148"/>
            <a:ext cx="3360737" cy="1141413"/>
          </a:xfrm>
          <a:custGeom>
            <a:avLst/>
            <a:gdLst>
              <a:gd name="G0" fmla="*/ 0 9340 1"/>
              <a:gd name="G1" fmla="*/ G0 1 2118"/>
              <a:gd name="G2" fmla="*/ 234 3175 1"/>
              <a:gd name="G3" fmla="*/ G2 1 720"/>
              <a:gd name="G4" fmla="*/ 444 9340 1"/>
              <a:gd name="G5" fmla="*/ G4 1 2118"/>
              <a:gd name="G6" fmla="*/ 708 3175 1"/>
              <a:gd name="G7" fmla="*/ G6 1 720"/>
              <a:gd name="G8" fmla="*/ 1908 9340 1"/>
              <a:gd name="G9" fmla="*/ G8 1 2118"/>
              <a:gd name="G10" fmla="*/ 720 3175 1"/>
              <a:gd name="G11" fmla="*/ G10 1 720"/>
              <a:gd name="G12" fmla="*/ 2118 9340 1"/>
              <a:gd name="G13" fmla="*/ G12 1 2118"/>
              <a:gd name="G14" fmla="*/ 0 3175 1"/>
              <a:gd name="G15" fmla="*/ G14 1 720"/>
              <a:gd name="G16" fmla="+- 0 0 0"/>
              <a:gd name="G17" fmla="+- 0 0 0"/>
              <a:gd name="G18" fmla="+- 0 0 0"/>
              <a:gd name="G19" fmla="+- 0 0 0"/>
              <a:gd name="G20" fmla="*/ 0 9340 1"/>
              <a:gd name="G21" fmla="*/ G20 1 2118"/>
              <a:gd name="G22" fmla="*/ 0 3175 1"/>
              <a:gd name="G23" fmla="*/ G22 1 720"/>
              <a:gd name="G24" fmla="*/ 2118 9340 1"/>
              <a:gd name="G25" fmla="*/ G24 1 2118"/>
              <a:gd name="G26" fmla="*/ 720 3175 1"/>
              <a:gd name="G27" fmla="*/ G26 1 72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234"/>
                </a:moveTo>
                <a:lnTo>
                  <a:pt x="444" y="708"/>
                </a:lnTo>
                <a:lnTo>
                  <a:pt x="1908" y="720"/>
                </a:lnTo>
                <a:lnTo>
                  <a:pt x="2118" y="0"/>
                </a:lnTo>
              </a:path>
            </a:pathLst>
          </a:custGeom>
          <a:noFill/>
          <a:ln w="28440" cap="rnd">
            <a:solidFill>
              <a:srgbClr val="FF0000"/>
            </a:solidFill>
            <a:prstDash val="dash"/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8693" name="Freeform 21">
            <a:extLst>
              <a:ext uri="{FF2B5EF4-FFF2-40B4-BE49-F238E27FC236}">
                <a16:creationId xmlns:a16="http://schemas.microsoft.com/office/drawing/2014/main" id="{A609D147-A31E-4F38-8312-9FCD95EEF6C3}"/>
              </a:ext>
            </a:extLst>
          </p:cNvPr>
          <p:cNvSpPr>
            <a:spLocks/>
          </p:cNvSpPr>
          <p:nvPr/>
        </p:nvSpPr>
        <p:spPr bwMode="auto">
          <a:xfrm>
            <a:off x="8535161" y="1162522"/>
            <a:ext cx="1588" cy="2730500"/>
          </a:xfrm>
          <a:custGeom>
            <a:avLst/>
            <a:gdLst>
              <a:gd name="T0" fmla="*/ 0 w 1"/>
              <a:gd name="T1" fmla="*/ 0 h 7586"/>
              <a:gd name="T2" fmla="*/ 0 w 1"/>
              <a:gd name="T3" fmla="*/ 7585 h 758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1" h="7586">
                <a:moveTo>
                  <a:pt x="0" y="0"/>
                </a:moveTo>
                <a:lnTo>
                  <a:pt x="0" y="7585"/>
                </a:lnTo>
              </a:path>
            </a:pathLst>
          </a:custGeom>
          <a:noFill/>
          <a:ln w="50760" cap="flat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94" name="Rectangle 22">
            <a:extLst>
              <a:ext uri="{FF2B5EF4-FFF2-40B4-BE49-F238E27FC236}">
                <a16:creationId xmlns:a16="http://schemas.microsoft.com/office/drawing/2014/main" id="{CF6FE7A9-EF67-41EF-A7D5-85F8333F3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7740" y="342720"/>
            <a:ext cx="4535488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800" dirty="0"/>
              <a:t>Listos…..preparados……. </a:t>
            </a:r>
          </a:p>
        </p:txBody>
      </p:sp>
      <p:sp>
        <p:nvSpPr>
          <p:cNvPr id="28695" name="Rectangle 23">
            <a:extLst>
              <a:ext uri="{FF2B5EF4-FFF2-40B4-BE49-F238E27FC236}">
                <a16:creationId xmlns:a16="http://schemas.microsoft.com/office/drawing/2014/main" id="{4EE196B8-7F29-46EC-B962-081E1608D7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48622" y="260822"/>
            <a:ext cx="1017949" cy="706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4000" b="1">
                <a:solidFill>
                  <a:srgbClr val="FF0000"/>
                </a:solidFill>
              </a:rPr>
              <a:t>YA!</a:t>
            </a:r>
          </a:p>
        </p:txBody>
      </p:sp>
      <p:sp>
        <p:nvSpPr>
          <p:cNvPr id="25" name="Oval 10">
            <a:extLst>
              <a:ext uri="{FF2B5EF4-FFF2-40B4-BE49-F238E27FC236}">
                <a16:creationId xmlns:a16="http://schemas.microsoft.com/office/drawing/2014/main" id="{ADE687BA-7CDF-4430-8B17-B84C4CD3B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4758" y="1197473"/>
            <a:ext cx="503237" cy="504825"/>
          </a:xfrm>
          <a:prstGeom prst="ellipse">
            <a:avLst/>
          </a:prstGeom>
          <a:noFill/>
          <a:ln w="41275">
            <a:solidFill>
              <a:srgbClr val="FFFF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 dirty="0"/>
          </a:p>
        </p:txBody>
      </p:sp>
      <p:grpSp>
        <p:nvGrpSpPr>
          <p:cNvPr id="26" name="Group 23">
            <a:extLst>
              <a:ext uri="{FF2B5EF4-FFF2-40B4-BE49-F238E27FC236}">
                <a16:creationId xmlns:a16="http://schemas.microsoft.com/office/drawing/2014/main" id="{E092E26E-0423-4197-9532-19A7C96850F9}"/>
              </a:ext>
            </a:extLst>
          </p:cNvPr>
          <p:cNvGrpSpPr>
            <a:grpSpLocks/>
          </p:cNvGrpSpPr>
          <p:nvPr/>
        </p:nvGrpSpPr>
        <p:grpSpPr bwMode="auto">
          <a:xfrm>
            <a:off x="4512512" y="3501008"/>
            <a:ext cx="7560152" cy="1493838"/>
            <a:chOff x="403" y="2394"/>
            <a:chExt cx="4536" cy="941"/>
          </a:xfrm>
        </p:grpSpPr>
        <p:sp>
          <p:nvSpPr>
            <p:cNvPr id="27" name="Rectangle 20">
              <a:extLst>
                <a:ext uri="{FF2B5EF4-FFF2-40B4-BE49-F238E27FC236}">
                  <a16:creationId xmlns:a16="http://schemas.microsoft.com/office/drawing/2014/main" id="{E0057EA2-4EF1-46D5-8468-B69ECAE4B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" y="3097"/>
              <a:ext cx="4536" cy="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2000" dirty="0">
                  <a:solidFill>
                    <a:schemeClr val="accent2"/>
                  </a:solidFill>
                </a:rPr>
                <a:t>El cero se recibe </a:t>
              </a:r>
              <a:r>
                <a:rPr lang="es-ES_tradnl" altLang="es-AR" sz="2000" b="1" dirty="0">
                  <a:solidFill>
                    <a:srgbClr val="FF0000"/>
                  </a:solidFill>
                </a:rPr>
                <a:t>después</a:t>
              </a:r>
              <a:r>
                <a:rPr lang="es-ES_tradnl" altLang="es-AR" sz="2000" dirty="0">
                  <a:solidFill>
                    <a:schemeClr val="accent2"/>
                  </a:solidFill>
                </a:rPr>
                <a:t> de realizar el barrido (lectura) </a:t>
              </a:r>
              <a:r>
                <a:rPr lang="es-ES_tradnl" altLang="es-AR" sz="2000" dirty="0">
                  <a:solidFill>
                    <a:schemeClr val="accent2"/>
                  </a:solidFill>
                  <a:sym typeface="Symbol" panose="05050102010706020507" pitchFamily="18" charset="2"/>
                </a:rPr>
                <a:t> se pierde</a:t>
              </a:r>
              <a:endParaRPr lang="es-ES" altLang="es-AR" sz="2000" dirty="0">
                <a:solidFill>
                  <a:schemeClr val="accent2"/>
                </a:solidFill>
              </a:endParaRPr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E38D4A47-E6E9-417B-ABB6-CE8248DDA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" y="2394"/>
              <a:ext cx="2118" cy="720"/>
            </a:xfrm>
            <a:custGeom>
              <a:avLst/>
              <a:gdLst>
                <a:gd name="T0" fmla="*/ 0 w 2118"/>
                <a:gd name="T1" fmla="*/ 234 h 720"/>
                <a:gd name="T2" fmla="*/ 444 w 2118"/>
                <a:gd name="T3" fmla="*/ 708 h 720"/>
                <a:gd name="T4" fmla="*/ 1908 w 2118"/>
                <a:gd name="T5" fmla="*/ 720 h 720"/>
                <a:gd name="T6" fmla="*/ 2118 w 2118"/>
                <a:gd name="T7" fmla="*/ 0 h 72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18"/>
                <a:gd name="T13" fmla="*/ 0 h 720"/>
                <a:gd name="T14" fmla="*/ 2118 w 2118"/>
                <a:gd name="T15" fmla="*/ 720 h 72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18" h="720">
                  <a:moveTo>
                    <a:pt x="0" y="234"/>
                  </a:moveTo>
                  <a:lnTo>
                    <a:pt x="444" y="708"/>
                  </a:lnTo>
                  <a:lnTo>
                    <a:pt x="1908" y="720"/>
                  </a:lnTo>
                  <a:lnTo>
                    <a:pt x="2118" y="0"/>
                  </a:lnTo>
                </a:path>
              </a:pathLst>
            </a:custGeom>
            <a:noFill/>
            <a:ln w="28575" cmpd="sng">
              <a:solidFill>
                <a:srgbClr val="3333FF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29" name="Text Box 8">
            <a:extLst>
              <a:ext uri="{FF2B5EF4-FFF2-40B4-BE49-F238E27FC236}">
                <a16:creationId xmlns:a16="http://schemas.microsoft.com/office/drawing/2014/main" id="{E121CBF1-B101-4AD5-992B-C879178E34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0" name="Text Box 1">
            <a:extLst>
              <a:ext uri="{FF2B5EF4-FFF2-40B4-BE49-F238E27FC236}">
                <a16:creationId xmlns:a16="http://schemas.microsoft.com/office/drawing/2014/main" id="{8E71098F-5761-4A21-8D90-E41516B47B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EFFC1DEF-16C3-4E36-9B90-08545C63B6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7AC47D82-5F1C-4495-AF1B-908912DA4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7" y="1229734"/>
            <a:ext cx="2946422" cy="47690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16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Detectando problemas en el barrido …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AR" altLang="es-AR" sz="3600" b="1" i="1" dirty="0">
                <a:solidFill>
                  <a:srgbClr val="0070C0"/>
                </a:solidFill>
                <a:latin typeface="Calibri" panose="020F0502020204030204" pitchFamily="34" charset="0"/>
              </a:rPr>
              <a:t>Que pasa si </a:t>
            </a:r>
          </a:p>
          <a:p>
            <a:pPr algn="ctr">
              <a:lnSpc>
                <a:spcPct val="100000"/>
              </a:lnSpc>
            </a:pP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s-AR" altLang="es-AR" sz="2000" b="1" i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 &gt; t</a:t>
            </a:r>
            <a:r>
              <a:rPr lang="es-AR" altLang="es-AR" sz="2000" b="1" i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1</a:t>
            </a:r>
          </a:p>
        </p:txBody>
      </p:sp>
      <p:pic>
        <p:nvPicPr>
          <p:cNvPr id="33" name="Picture 65" descr="eyes23">
            <a:extLst>
              <a:ext uri="{FF2B5EF4-FFF2-40B4-BE49-F238E27FC236}">
                <a16:creationId xmlns:a16="http://schemas.microsoft.com/office/drawing/2014/main" id="{B75FD0C8-3622-4051-9E4D-EBE1DA45095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663362">
            <a:off x="4329640" y="3421069"/>
            <a:ext cx="622871" cy="386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8128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5" dur="770" decel="1000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  <p:animScale>
                                      <p:cBhvr additive="repl">
                                        <p:cTn id="16" dur="770" decel="10000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</p:animScale>
                                    <p:animScale>
                                      <p:cBhvr additive="repl">
                                        <p:cTn id="1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transform</p:attrName>
                                        </p:attrNameLst>
                                      </p:cBhvr>
                                    </p:animScale>
                                    <p:set>
                                      <p:cBhvr additive="repl">
                                        <p:cTn id="18" dur="77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boolVal val="0"/>
                                      </p:to>
                                    </p:set>
                                    <p:anim from="(0.5)" to="(#ppt_#ppt_x)" calcmode="lin" valueType="num">
                                      <p:cBhvr additive="repl">
                                        <p:cTn id="1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repl">
                                        <p:cTn id="20" dur="770" fill="hold"/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boolVal val="0"/>
                                      </p:to>
                                    </p:set>
                                    <p:anim from="(#ppt_#ppt_y+0.4)" to="(#ppt_#ppt_y)" calcmode="lin" valueType="num">
                                      <p:cBhvr additive="repl">
                                        <p:cTn id="2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 additive="repl">
                                        <p:cTn id="24" dur="500"/>
                                        <p:tgtEl>
                                          <p:spTgt spid="28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 additive="repl">
                                        <p:cTn id="27" dur="2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 additive="repl">
                                        <p:cTn id="33" dur="20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 additive="repl">
                                        <p:cTn id="37" dur="500"/>
                                        <p:tgtEl>
                                          <p:spTgt spid="28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 additive="repl">
                                        <p:cTn id="41" dur="5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>
            <a:extLst>
              <a:ext uri="{FF2B5EF4-FFF2-40B4-BE49-F238E27FC236}">
                <a16:creationId xmlns:a16="http://schemas.microsoft.com/office/drawing/2014/main" id="{4D66151B-3BCA-44A0-B5BF-8CE76ED53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51615" y="260648"/>
            <a:ext cx="6275677" cy="5310188"/>
          </a:xfrm>
          <a:prstGeom prst="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</p:pic>
      <p:grpSp>
        <p:nvGrpSpPr>
          <p:cNvPr id="2" name="17 Grupo">
            <a:extLst>
              <a:ext uri="{FF2B5EF4-FFF2-40B4-BE49-F238E27FC236}">
                <a16:creationId xmlns:a16="http://schemas.microsoft.com/office/drawing/2014/main" id="{61CCFE04-C985-40F5-800D-F2E3D2CAF2A0}"/>
              </a:ext>
            </a:extLst>
          </p:cNvPr>
          <p:cNvGrpSpPr>
            <a:grpSpLocks/>
          </p:cNvGrpSpPr>
          <p:nvPr/>
        </p:nvGrpSpPr>
        <p:grpSpPr bwMode="auto">
          <a:xfrm>
            <a:off x="5765801" y="745975"/>
            <a:ext cx="5936755" cy="631937"/>
            <a:chOff x="3795610" y="1196752"/>
            <a:chExt cx="4664822" cy="538786"/>
          </a:xfrm>
        </p:grpSpPr>
        <p:sp>
          <p:nvSpPr>
            <p:cNvPr id="12" name="11 Rectángulo">
              <a:extLst>
                <a:ext uri="{FF2B5EF4-FFF2-40B4-BE49-F238E27FC236}">
                  <a16:creationId xmlns:a16="http://schemas.microsoft.com/office/drawing/2014/main" id="{43A9FE9B-A071-45EF-861C-C6E24FBBF10C}"/>
                </a:ext>
              </a:extLst>
            </p:cNvPr>
            <p:cNvSpPr/>
            <p:nvPr/>
          </p:nvSpPr>
          <p:spPr>
            <a:xfrm>
              <a:off x="3795610" y="1196752"/>
              <a:ext cx="4664822" cy="165254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/>
            </a:p>
          </p:txBody>
        </p:sp>
        <p:sp>
          <p:nvSpPr>
            <p:cNvPr id="26639" name="14 CuadroTexto">
              <a:extLst>
                <a:ext uri="{FF2B5EF4-FFF2-40B4-BE49-F238E27FC236}">
                  <a16:creationId xmlns:a16="http://schemas.microsoft.com/office/drawing/2014/main" id="{0DDECF20-6AA6-4478-B25B-553D975C5C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92280" y="1412776"/>
              <a:ext cx="1290046" cy="32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2000" i="1" dirty="0">
                  <a:solidFill>
                    <a:srgbClr val="0070C0"/>
                  </a:solidFill>
                </a:rPr>
                <a:t>Pierdo tiempo</a:t>
              </a:r>
            </a:p>
          </p:txBody>
        </p:sp>
      </p:grpSp>
      <p:grpSp>
        <p:nvGrpSpPr>
          <p:cNvPr id="3" name="25 Grupo">
            <a:extLst>
              <a:ext uri="{FF2B5EF4-FFF2-40B4-BE49-F238E27FC236}">
                <a16:creationId xmlns:a16="http://schemas.microsoft.com/office/drawing/2014/main" id="{9DA285F4-3E57-4797-BA33-33DC0A285724}"/>
              </a:ext>
            </a:extLst>
          </p:cNvPr>
          <p:cNvGrpSpPr>
            <a:grpSpLocks/>
          </p:cNvGrpSpPr>
          <p:nvPr/>
        </p:nvGrpSpPr>
        <p:grpSpPr bwMode="auto">
          <a:xfrm>
            <a:off x="2405797" y="5402017"/>
            <a:ext cx="2665413" cy="645646"/>
            <a:chOff x="-1535201" y="4496258"/>
            <a:chExt cx="2664296" cy="646331"/>
          </a:xfrm>
        </p:grpSpPr>
        <p:sp>
          <p:nvSpPr>
            <p:cNvPr id="26636" name="20 Rectángulo">
              <a:extLst>
                <a:ext uri="{FF2B5EF4-FFF2-40B4-BE49-F238E27FC236}">
                  <a16:creationId xmlns:a16="http://schemas.microsoft.com/office/drawing/2014/main" id="{95AB6117-F79A-4989-9ADB-5FBAD6B637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1535201" y="4496258"/>
              <a:ext cx="2664296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b="1" i="1" dirty="0">
                  <a:solidFill>
                    <a:srgbClr val="0070C0"/>
                  </a:solidFill>
                </a:rPr>
                <a:t> No vamos a llegar  a tiempo para  leer el  </a:t>
              </a:r>
            </a:p>
          </p:txBody>
        </p:sp>
        <p:sp>
          <p:nvSpPr>
            <p:cNvPr id="26637" name="Text Box 9">
              <a:extLst>
                <a:ext uri="{FF2B5EF4-FFF2-40B4-BE49-F238E27FC236}">
                  <a16:creationId xmlns:a16="http://schemas.microsoft.com/office/drawing/2014/main" id="{C959B6F2-AD56-4540-9B9F-FECF67CD66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0558" y="4698806"/>
              <a:ext cx="311150" cy="366713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 dirty="0">
                  <a:solidFill>
                    <a:srgbClr val="000099"/>
                  </a:solidFill>
                </a:rPr>
                <a:t>0</a:t>
              </a:r>
              <a:endParaRPr lang="es-ES" altLang="es-AR" sz="1800" b="1" dirty="0">
                <a:solidFill>
                  <a:srgbClr val="000099"/>
                </a:solidFill>
              </a:endParaRPr>
            </a:p>
          </p:txBody>
        </p:sp>
      </p:grpSp>
      <p:sp>
        <p:nvSpPr>
          <p:cNvPr id="25" name="24 Rectángulo">
            <a:extLst>
              <a:ext uri="{FF2B5EF4-FFF2-40B4-BE49-F238E27FC236}">
                <a16:creationId xmlns:a16="http://schemas.microsoft.com/office/drawing/2014/main" id="{6A79ECC9-20A8-49CB-91C2-6185EA158A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04080" y="5795690"/>
            <a:ext cx="4655840" cy="349968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70C0"/>
                </a:solidFill>
              </a:rPr>
              <a:t> ¡Tenemos que perder un poco de tiempo !!!!!!</a:t>
            </a:r>
          </a:p>
        </p:txBody>
      </p:sp>
      <p:sp>
        <p:nvSpPr>
          <p:cNvPr id="17" name="Text Box 8">
            <a:extLst>
              <a:ext uri="{FF2B5EF4-FFF2-40B4-BE49-F238E27FC236}">
                <a16:creationId xmlns:a16="http://schemas.microsoft.com/office/drawing/2014/main" id="{9E895D78-BFE9-42F0-88B7-E64292206B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21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8" name="Text Box 1">
            <a:extLst>
              <a:ext uri="{FF2B5EF4-FFF2-40B4-BE49-F238E27FC236}">
                <a16:creationId xmlns:a16="http://schemas.microsoft.com/office/drawing/2014/main" id="{6D4A081D-96B7-4517-820F-67556A535A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9" name="Text Box 4">
            <a:extLst>
              <a:ext uri="{FF2B5EF4-FFF2-40B4-BE49-F238E27FC236}">
                <a16:creationId xmlns:a16="http://schemas.microsoft.com/office/drawing/2014/main" id="{87B2B4C3-B338-4546-B68A-59984E0D4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EB0F567F-3782-42FD-AA4C-935C9703B9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297" y="1229734"/>
            <a:ext cx="2946422" cy="483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16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Detectando problemas en el barrido …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>
              <a:lnSpc>
                <a:spcPct val="100000"/>
              </a:lnSpc>
            </a:pPr>
            <a:r>
              <a:rPr lang="es-AR" altLang="es-AR" sz="3600" b="1" i="1" dirty="0">
                <a:solidFill>
                  <a:srgbClr val="0070C0"/>
                </a:solidFill>
                <a:latin typeface="Calibri" panose="020F0502020204030204" pitchFamily="34" charset="0"/>
              </a:rPr>
              <a:t>Que pasa si </a:t>
            </a:r>
          </a:p>
          <a:p>
            <a:pPr algn="ctr">
              <a:lnSpc>
                <a:spcPct val="100000"/>
              </a:lnSpc>
            </a:pP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t</a:t>
            </a:r>
            <a:r>
              <a:rPr lang="es-AR" altLang="es-AR" sz="2000" b="1" i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0</a:t>
            </a: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 &gt; t</a:t>
            </a:r>
            <a:r>
              <a:rPr lang="es-AR" altLang="es-AR" sz="2000" b="1" i="1" baseline="-25000" dirty="0">
                <a:solidFill>
                  <a:srgbClr val="FF0000"/>
                </a:solidFill>
                <a:latin typeface="Calibri" panose="020F0502020204030204" pitchFamily="34" charset="0"/>
              </a:rPr>
              <a:t>1 </a:t>
            </a:r>
            <a:r>
              <a:rPr lang="es-ES_tradnl" altLang="es-AR" sz="4000" b="1" dirty="0">
                <a:solidFill>
                  <a:schemeClr val="accent2"/>
                </a:solidFill>
                <a:sym typeface="Symbol" panose="05050102010706020507" pitchFamily="18" charset="2"/>
              </a:rPr>
              <a:t></a:t>
            </a:r>
            <a:endParaRPr lang="es-AR" altLang="es-AR" sz="2000" b="1" i="1" baseline="-25000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F4F93-B5A9-4118-9FDC-2971E6D63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549" y="506710"/>
            <a:ext cx="1782830" cy="1735401"/>
          </a:xfrm>
          <a:prstGeom prst="rect">
            <a:avLst/>
          </a:prstGeom>
          <a:noFill/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  <a:scene3d>
            <a:camera prst="perspectiveFront" fov="3300000">
              <a:rot lat="486000" lon="19530000" rev="174000"/>
            </a:camera>
            <a:lightRig rig="harsh" dir="t">
              <a:rot lat="0" lon="0" rev="3000000"/>
            </a:lightRig>
          </a:scene3d>
          <a:sp3d extrusionH="254000" contourW="19050">
            <a:bevelT w="82550" h="44450" prst="angle"/>
            <a:bevelB w="82550" h="44450" prst="angle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648 L 3.75E-6 0.17593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0.16528 L 0.00104 0.34445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4 0.32292 L 0.00052 0.51898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4">
            <a:extLst>
              <a:ext uri="{FF2B5EF4-FFF2-40B4-BE49-F238E27FC236}">
                <a16:creationId xmlns:a16="http://schemas.microsoft.com/office/drawing/2014/main" id="{B9194D10-8DFF-479F-903B-314BA063A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1659" y="846031"/>
            <a:ext cx="2819400" cy="441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67 Grupo">
            <a:extLst>
              <a:ext uri="{FF2B5EF4-FFF2-40B4-BE49-F238E27FC236}">
                <a16:creationId xmlns:a16="http://schemas.microsoft.com/office/drawing/2014/main" id="{3BF87475-0EC6-4B63-AFAF-39BF4AD40600}"/>
              </a:ext>
            </a:extLst>
          </p:cNvPr>
          <p:cNvGrpSpPr>
            <a:grpSpLocks/>
          </p:cNvGrpSpPr>
          <p:nvPr/>
        </p:nvGrpSpPr>
        <p:grpSpPr bwMode="auto">
          <a:xfrm>
            <a:off x="3864323" y="861905"/>
            <a:ext cx="3089275" cy="4419600"/>
            <a:chOff x="42011" y="1556792"/>
            <a:chExt cx="3088171" cy="4419600"/>
          </a:xfrm>
        </p:grpSpPr>
        <p:grpSp>
          <p:nvGrpSpPr>
            <p:cNvPr id="29716" name="63 Grupo">
              <a:extLst>
                <a:ext uri="{FF2B5EF4-FFF2-40B4-BE49-F238E27FC236}">
                  <a16:creationId xmlns:a16="http://schemas.microsoft.com/office/drawing/2014/main" id="{01C909ED-46BB-4D79-A458-82A83AF462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2011" y="1556792"/>
              <a:ext cx="3088171" cy="4419600"/>
              <a:chOff x="42011" y="1556792"/>
              <a:chExt cx="3088171" cy="4419600"/>
            </a:xfrm>
          </p:grpSpPr>
          <p:pic>
            <p:nvPicPr>
              <p:cNvPr id="29718" name="Picture 18">
                <a:extLst>
                  <a:ext uri="{FF2B5EF4-FFF2-40B4-BE49-F238E27FC236}">
                    <a16:creationId xmlns:a16="http://schemas.microsoft.com/office/drawing/2014/main" id="{DFB702BB-310C-4426-B9DD-B80762FDAF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543" y="1556792"/>
                <a:ext cx="2827639" cy="4419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9719" name="Picture 20">
                <a:extLst>
                  <a:ext uri="{FF2B5EF4-FFF2-40B4-BE49-F238E27FC236}">
                    <a16:creationId xmlns:a16="http://schemas.microsoft.com/office/drawing/2014/main" id="{8260CE9F-3BDA-41F5-8EEB-1D6F351D25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6634740" flipH="1">
                <a:off x="266364" y="3843888"/>
                <a:ext cx="391579" cy="8402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9717" name="64 CuadroTexto">
              <a:extLst>
                <a:ext uri="{FF2B5EF4-FFF2-40B4-BE49-F238E27FC236}">
                  <a16:creationId xmlns:a16="http://schemas.microsoft.com/office/drawing/2014/main" id="{C40C3188-A0DB-4C03-92B6-177761DCD32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31640" y="3933056"/>
              <a:ext cx="100363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/>
                <a:t>Presiono</a:t>
              </a:r>
            </a:p>
          </p:txBody>
        </p:sp>
      </p:grpSp>
      <p:pic>
        <p:nvPicPr>
          <p:cNvPr id="27700" name="Picture 20">
            <a:extLst>
              <a:ext uri="{FF2B5EF4-FFF2-40B4-BE49-F238E27FC236}">
                <a16:creationId xmlns:a16="http://schemas.microsoft.com/office/drawing/2014/main" id="{9373D0A6-7197-4D97-8AFF-554C63453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634740" flipH="1">
            <a:off x="3890516" y="3094725"/>
            <a:ext cx="392113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98" name="65 CuadroTexto">
            <a:extLst>
              <a:ext uri="{FF2B5EF4-FFF2-40B4-BE49-F238E27FC236}">
                <a16:creationId xmlns:a16="http://schemas.microsoft.com/office/drawing/2014/main" id="{C7288F78-00F0-40E3-AFC7-DCD9949F6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91297" y="3744805"/>
            <a:ext cx="77713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/>
              <a:t>Suelto</a:t>
            </a:r>
          </a:p>
        </p:txBody>
      </p:sp>
      <p:grpSp>
        <p:nvGrpSpPr>
          <p:cNvPr id="7" name="64 Grupo">
            <a:extLst>
              <a:ext uri="{FF2B5EF4-FFF2-40B4-BE49-F238E27FC236}">
                <a16:creationId xmlns:a16="http://schemas.microsoft.com/office/drawing/2014/main" id="{45F81976-0741-46E4-9CA1-4AB249F4BDEC}"/>
              </a:ext>
            </a:extLst>
          </p:cNvPr>
          <p:cNvGrpSpPr>
            <a:grpSpLocks/>
          </p:cNvGrpSpPr>
          <p:nvPr/>
        </p:nvGrpSpPr>
        <p:grpSpPr bwMode="auto">
          <a:xfrm>
            <a:off x="5015259" y="720618"/>
            <a:ext cx="5549900" cy="2068512"/>
            <a:chOff x="1155874" y="978073"/>
            <a:chExt cx="5549726" cy="2069927"/>
          </a:xfrm>
        </p:grpSpPr>
        <p:pic>
          <p:nvPicPr>
            <p:cNvPr id="66562" name="Picture 2">
              <a:extLst>
                <a:ext uri="{FF2B5EF4-FFF2-40B4-BE49-F238E27FC236}">
                  <a16:creationId xmlns:a16="http://schemas.microsoft.com/office/drawing/2014/main" id="{CD49466C-CE78-4028-B385-4FF8F22FCE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 flipH="1">
              <a:off x="1187624" y="1628800"/>
              <a:ext cx="1584176" cy="122413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cxnSp>
          <p:nvCxnSpPr>
            <p:cNvPr id="64" name="63 Conector recto">
              <a:extLst>
                <a:ext uri="{FF2B5EF4-FFF2-40B4-BE49-F238E27FC236}">
                  <a16:creationId xmlns:a16="http://schemas.microsoft.com/office/drawing/2014/main" id="{42F5E5F6-0BE5-4139-AA09-ED8AB9781623}"/>
                </a:ext>
              </a:extLst>
            </p:cNvPr>
            <p:cNvCxnSpPr/>
            <p:nvPr/>
          </p:nvCxnSpPr>
          <p:spPr>
            <a:xfrm flipH="1">
              <a:off x="1155874" y="2749346"/>
              <a:ext cx="144458" cy="144562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61 Forma libre">
              <a:extLst>
                <a:ext uri="{FF2B5EF4-FFF2-40B4-BE49-F238E27FC236}">
                  <a16:creationId xmlns:a16="http://schemas.microsoft.com/office/drawing/2014/main" id="{3B35A407-9EBA-46C5-8477-D0AC41032785}"/>
                </a:ext>
              </a:extLst>
            </p:cNvPr>
            <p:cNvSpPr/>
            <p:nvPr/>
          </p:nvSpPr>
          <p:spPr>
            <a:xfrm>
              <a:off x="2692526" y="978073"/>
              <a:ext cx="4013074" cy="2069927"/>
            </a:xfrm>
            <a:custGeom>
              <a:avLst/>
              <a:gdLst>
                <a:gd name="connsiteX0" fmla="*/ 0 w 4051300"/>
                <a:gd name="connsiteY0" fmla="*/ 719667 h 2027767"/>
                <a:gd name="connsiteX1" fmla="*/ 914400 w 4051300"/>
                <a:gd name="connsiteY1" fmla="*/ 46567 h 2027767"/>
                <a:gd name="connsiteX2" fmla="*/ 1625600 w 4051300"/>
                <a:gd name="connsiteY2" fmla="*/ 999067 h 2027767"/>
                <a:gd name="connsiteX3" fmla="*/ 3162300 w 4051300"/>
                <a:gd name="connsiteY3" fmla="*/ 414867 h 2027767"/>
                <a:gd name="connsiteX4" fmla="*/ 4051300 w 4051300"/>
                <a:gd name="connsiteY4" fmla="*/ 2027767 h 2027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51300" h="2027767">
                  <a:moveTo>
                    <a:pt x="0" y="719667"/>
                  </a:moveTo>
                  <a:cubicBezTo>
                    <a:pt x="321733" y="359833"/>
                    <a:pt x="643467" y="0"/>
                    <a:pt x="914400" y="46567"/>
                  </a:cubicBezTo>
                  <a:cubicBezTo>
                    <a:pt x="1185333" y="93134"/>
                    <a:pt x="1250950" y="937684"/>
                    <a:pt x="1625600" y="999067"/>
                  </a:cubicBezTo>
                  <a:cubicBezTo>
                    <a:pt x="2000250" y="1060450"/>
                    <a:pt x="2758017" y="243417"/>
                    <a:pt x="3162300" y="414867"/>
                  </a:cubicBezTo>
                  <a:cubicBezTo>
                    <a:pt x="3566583" y="586317"/>
                    <a:pt x="3896783" y="1758950"/>
                    <a:pt x="4051300" y="2027767"/>
                  </a:cubicBezTo>
                </a:path>
              </a:pathLst>
            </a:cu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/>
            </a:p>
          </p:txBody>
        </p:sp>
      </p:grpSp>
      <p:pic>
        <p:nvPicPr>
          <p:cNvPr id="66565" name="Picture 5">
            <a:extLst>
              <a:ext uri="{FF2B5EF4-FFF2-40B4-BE49-F238E27FC236}">
                <a16:creationId xmlns:a16="http://schemas.microsoft.com/office/drawing/2014/main" id="{2529FA04-E9F8-4599-AE2F-3DF545D53B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709" y="2087455"/>
            <a:ext cx="3354388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6" name="Picture 6">
            <a:extLst>
              <a:ext uri="{FF2B5EF4-FFF2-40B4-BE49-F238E27FC236}">
                <a16:creationId xmlns:a16="http://schemas.microsoft.com/office/drawing/2014/main" id="{EC18D5C5-E0BC-42E5-932B-BB8025155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123969"/>
            <a:ext cx="3427412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7" name="Picture 7">
            <a:extLst>
              <a:ext uri="{FF2B5EF4-FFF2-40B4-BE49-F238E27FC236}">
                <a16:creationId xmlns:a16="http://schemas.microsoft.com/office/drawing/2014/main" id="{9ACFC297-78BA-4053-80A7-307342785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087455"/>
            <a:ext cx="3479800" cy="256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">
            <a:extLst>
              <a:ext uri="{FF2B5EF4-FFF2-40B4-BE49-F238E27FC236}">
                <a16:creationId xmlns:a16="http://schemas.microsoft.com/office/drawing/2014/main" id="{43945483-6CA4-4B33-946D-0454421FE6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159698" y="3600144"/>
            <a:ext cx="1306337" cy="208823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710" name="Picture 3">
            <a:extLst>
              <a:ext uri="{FF2B5EF4-FFF2-40B4-BE49-F238E27FC236}">
                <a16:creationId xmlns:a16="http://schemas.microsoft.com/office/drawing/2014/main" id="{CFBAC34B-1EA4-41FE-B61A-90D2B3CE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009" y="4176605"/>
            <a:ext cx="12954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12" name="79 CuadroTexto">
            <a:extLst>
              <a:ext uri="{FF2B5EF4-FFF2-40B4-BE49-F238E27FC236}">
                <a16:creationId xmlns:a16="http://schemas.microsoft.com/office/drawing/2014/main" id="{4CB8D0F8-0CCB-48D1-A277-2022E299AC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88088" y="5524705"/>
            <a:ext cx="5335884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3600" b="1" i="1" dirty="0">
                <a:solidFill>
                  <a:srgbClr val="0070C0"/>
                </a:solidFill>
              </a:rPr>
              <a:t>¡Lo tenemos que eliminar!!</a:t>
            </a:r>
          </a:p>
        </p:txBody>
      </p:sp>
      <p:sp>
        <p:nvSpPr>
          <p:cNvPr id="24" name="Text Box 8">
            <a:extLst>
              <a:ext uri="{FF2B5EF4-FFF2-40B4-BE49-F238E27FC236}">
                <a16:creationId xmlns:a16="http://schemas.microsoft.com/office/drawing/2014/main" id="{2377C1A7-A685-4DFB-858B-632E029858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22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5" name="Text Box 1">
            <a:extLst>
              <a:ext uri="{FF2B5EF4-FFF2-40B4-BE49-F238E27FC236}">
                <a16:creationId xmlns:a16="http://schemas.microsoft.com/office/drawing/2014/main" id="{1D40734B-35EA-4FDB-A642-7A9AF215C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26" name="Text Box 4">
            <a:extLst>
              <a:ext uri="{FF2B5EF4-FFF2-40B4-BE49-F238E27FC236}">
                <a16:creationId xmlns:a16="http://schemas.microsoft.com/office/drawing/2014/main" id="{C7930A38-0C09-433B-B5D0-7F23D40CC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7" name="Rectangle 14">
            <a:extLst>
              <a:ext uri="{FF2B5EF4-FFF2-40B4-BE49-F238E27FC236}">
                <a16:creationId xmlns:a16="http://schemas.microsoft.com/office/drawing/2014/main" id="{D42AFA63-6663-4DC7-91C3-3DEFEBB7C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1" y="1700808"/>
            <a:ext cx="2769443" cy="347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¿Qué hacemos con el rebote (</a:t>
            </a:r>
            <a:r>
              <a:rPr lang="es-AR" altLang="es-AR" sz="2800" b="1" i="1" dirty="0" err="1">
                <a:solidFill>
                  <a:srgbClr val="005042"/>
                </a:solidFill>
                <a:latin typeface="Calibri" panose="020F0502020204030204" pitchFamily="34" charset="0"/>
              </a:rPr>
              <a:t>bounce</a:t>
            </a: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)?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65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98" grpId="0"/>
      <p:bldP spid="297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Oval 4">
            <a:extLst>
              <a:ext uri="{FF2B5EF4-FFF2-40B4-BE49-F238E27FC236}">
                <a16:creationId xmlns:a16="http://schemas.microsoft.com/office/drawing/2014/main" id="{2736737E-C5BC-4C21-B2B4-D8442D6D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144" y="4172296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CHEQUEO</a:t>
            </a:r>
          </a:p>
        </p:txBody>
      </p:sp>
      <p:sp>
        <p:nvSpPr>
          <p:cNvPr id="31749" name="Oval 5">
            <a:extLst>
              <a:ext uri="{FF2B5EF4-FFF2-40B4-BE49-F238E27FC236}">
                <a16:creationId xmlns:a16="http://schemas.microsoft.com/office/drawing/2014/main" id="{A2C3403B-7AE9-48B7-A31D-94ADD84D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1144" y="1473546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REPOSO</a:t>
            </a:r>
          </a:p>
        </p:txBody>
      </p:sp>
      <p:sp>
        <p:nvSpPr>
          <p:cNvPr id="31750" name="Oval 6">
            <a:extLst>
              <a:ext uri="{FF2B5EF4-FFF2-40B4-BE49-F238E27FC236}">
                <a16:creationId xmlns:a16="http://schemas.microsoft.com/office/drawing/2014/main" id="{3742B911-A5B1-4020-BA88-BCC727F46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03431" y="2913408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DETECCION</a:t>
            </a:r>
          </a:p>
        </p:txBody>
      </p:sp>
      <p:sp>
        <p:nvSpPr>
          <p:cNvPr id="31751" name="Text Box 7">
            <a:extLst>
              <a:ext uri="{FF2B5EF4-FFF2-40B4-BE49-F238E27FC236}">
                <a16:creationId xmlns:a16="http://schemas.microsoft.com/office/drawing/2014/main" id="{A4207742-6B3D-44C2-BECF-97C81A404946}"/>
              </a:ext>
            </a:extLst>
          </p:cNvPr>
          <p:cNvSpPr txBox="1">
            <a:spLocks noChangeArrowheads="1"/>
          </p:cNvSpPr>
          <p:nvPr/>
        </p:nvSpPr>
        <p:spPr bwMode="auto">
          <a:xfrm rot="2122256">
            <a:off x="9572897" y="951032"/>
            <a:ext cx="2647306" cy="8650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5000" rIns="90000" bIns="450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solidFill>
                  <a:srgbClr val="333399"/>
                </a:solidFill>
                <a:latin typeface="Tahoma" panose="020B0604030504040204" pitchFamily="34" charset="0"/>
              </a:rPr>
              <a:t>Diagrama de Estados y Transiciones</a:t>
            </a:r>
          </a:p>
        </p:txBody>
      </p:sp>
      <p:sp>
        <p:nvSpPr>
          <p:cNvPr id="46091" name="Rectangle 11">
            <a:extLst>
              <a:ext uri="{FF2B5EF4-FFF2-40B4-BE49-F238E27FC236}">
                <a16:creationId xmlns:a16="http://schemas.microsoft.com/office/drawing/2014/main" id="{C027ECFA-EF81-4729-861C-BBA83AD8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9469" y="897284"/>
            <a:ext cx="16875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C00000"/>
                </a:solidFill>
                <a:latin typeface="Tahoma" panose="020B0604030504040204" pitchFamily="34" charset="0"/>
              </a:rPr>
              <a:t>RESET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== NO_KEY</a:t>
            </a:r>
          </a:p>
        </p:txBody>
      </p:sp>
      <p:sp>
        <p:nvSpPr>
          <p:cNvPr id="46095" name="Freeform 15">
            <a:extLst>
              <a:ext uri="{FF2B5EF4-FFF2-40B4-BE49-F238E27FC236}">
                <a16:creationId xmlns:a16="http://schemas.microsoft.com/office/drawing/2014/main" id="{22D2479C-AF90-406E-92C3-B106DED6C48C}"/>
              </a:ext>
            </a:extLst>
          </p:cNvPr>
          <p:cNvSpPr>
            <a:spLocks/>
          </p:cNvSpPr>
          <p:nvPr/>
        </p:nvSpPr>
        <p:spPr bwMode="auto">
          <a:xfrm>
            <a:off x="7322231" y="1771996"/>
            <a:ext cx="2592388" cy="1143000"/>
          </a:xfrm>
          <a:custGeom>
            <a:avLst/>
            <a:gdLst>
              <a:gd name="T0" fmla="*/ 0 w 7203"/>
              <a:gd name="T1" fmla="*/ 2147483646 h 3174"/>
              <a:gd name="T2" fmla="*/ 2147483646 w 7203"/>
              <a:gd name="T3" fmla="*/ 2147483646 h 3174"/>
              <a:gd name="T4" fmla="*/ 2147483646 w 7203"/>
              <a:gd name="T5" fmla="*/ 2147483646 h 3174"/>
              <a:gd name="T6" fmla="*/ 0 60000 65536"/>
              <a:gd name="T7" fmla="*/ 0 60000 65536"/>
              <a:gd name="T8" fmla="*/ 0 60000 65536"/>
              <a:gd name="T9" fmla="*/ 0 w 7203"/>
              <a:gd name="T10" fmla="*/ 0 h 3174"/>
              <a:gd name="T11" fmla="*/ 7203 w 7203"/>
              <a:gd name="T12" fmla="*/ 3174 h 31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3" h="3174">
                <a:moveTo>
                  <a:pt x="0" y="142"/>
                </a:moveTo>
                <a:lnTo>
                  <a:pt x="3601" y="71"/>
                </a:lnTo>
                <a:cubicBezTo>
                  <a:pt x="7202" y="0"/>
                  <a:pt x="7003" y="3173"/>
                  <a:pt x="7003" y="3173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7" name="Freeform 17">
            <a:extLst>
              <a:ext uri="{FF2B5EF4-FFF2-40B4-BE49-F238E27FC236}">
                <a16:creationId xmlns:a16="http://schemas.microsoft.com/office/drawing/2014/main" id="{292448CE-082F-4E0E-BC95-6BA96DD2E1B3}"/>
              </a:ext>
            </a:extLst>
          </p:cNvPr>
          <p:cNvSpPr>
            <a:spLocks/>
          </p:cNvSpPr>
          <p:nvPr/>
        </p:nvSpPr>
        <p:spPr bwMode="auto">
          <a:xfrm>
            <a:off x="7177770" y="3956397"/>
            <a:ext cx="2339975" cy="1081087"/>
          </a:xfrm>
          <a:custGeom>
            <a:avLst/>
            <a:gdLst>
              <a:gd name="T0" fmla="*/ 2147483646 w 6501"/>
              <a:gd name="T1" fmla="*/ 0 h 3001"/>
              <a:gd name="T2" fmla="*/ 0 w 6501"/>
              <a:gd name="T3" fmla="*/ 2147483646 h 3001"/>
              <a:gd name="T4" fmla="*/ 0 60000 65536"/>
              <a:gd name="T5" fmla="*/ 0 60000 65536"/>
              <a:gd name="T6" fmla="*/ 0 w 6501"/>
              <a:gd name="T7" fmla="*/ 0 h 3001"/>
              <a:gd name="T8" fmla="*/ 6501 w 6501"/>
              <a:gd name="T9" fmla="*/ 3001 h 30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01" h="3001">
                <a:moveTo>
                  <a:pt x="6500" y="0"/>
                </a:moveTo>
                <a:cubicBezTo>
                  <a:pt x="4500" y="3000"/>
                  <a:pt x="0" y="3000"/>
                  <a:pt x="0" y="3000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8" name="Line 18">
            <a:extLst>
              <a:ext uri="{FF2B5EF4-FFF2-40B4-BE49-F238E27FC236}">
                <a16:creationId xmlns:a16="http://schemas.microsoft.com/office/drawing/2014/main" id="{3DE45BDA-E90F-4272-B9A2-1B7E17D09E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5607" y="2413346"/>
            <a:ext cx="74613" cy="1947862"/>
          </a:xfrm>
          <a:prstGeom prst="line">
            <a:avLst/>
          </a:prstGeom>
          <a:noFill/>
          <a:ln w="3600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cxnSp>
        <p:nvCxnSpPr>
          <p:cNvPr id="46100" name="AutoShape 20">
            <a:extLst>
              <a:ext uri="{FF2B5EF4-FFF2-40B4-BE49-F238E27FC236}">
                <a16:creationId xmlns:a16="http://schemas.microsoft.com/office/drawing/2014/main" id="{FDAB362C-C9E2-4CFB-BBEA-4EA7FB6D2361}"/>
              </a:ext>
            </a:extLst>
          </p:cNvPr>
          <p:cNvCxnSpPr>
            <a:cxnSpLocks noChangeShapeType="1"/>
            <a:stCxn id="46091" idx="2"/>
            <a:endCxn id="31749" idx="2"/>
          </p:cNvCxnSpPr>
          <p:nvPr/>
        </p:nvCxnSpPr>
        <p:spPr bwMode="auto">
          <a:xfrm rot="16200000" flipH="1">
            <a:off x="5441044" y="1213196"/>
            <a:ext cx="471488" cy="1128713"/>
          </a:xfrm>
          <a:prstGeom prst="curvedConnector2">
            <a:avLst/>
          </a:prstGeom>
          <a:noFill/>
          <a:ln w="3600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1" name="Freeform 21">
            <a:extLst>
              <a:ext uri="{FF2B5EF4-FFF2-40B4-BE49-F238E27FC236}">
                <a16:creationId xmlns:a16="http://schemas.microsoft.com/office/drawing/2014/main" id="{B80B1988-54C7-4838-A405-B41E3F7BBFF6}"/>
              </a:ext>
            </a:extLst>
          </p:cNvPr>
          <p:cNvSpPr>
            <a:spLocks/>
          </p:cNvSpPr>
          <p:nvPr/>
        </p:nvSpPr>
        <p:spPr bwMode="auto">
          <a:xfrm>
            <a:off x="6399895" y="848072"/>
            <a:ext cx="763587" cy="784225"/>
          </a:xfrm>
          <a:custGeom>
            <a:avLst/>
            <a:gdLst>
              <a:gd name="G0" fmla="+- 2176 0 0"/>
              <a:gd name="G1" fmla="+- 1 0 0"/>
              <a:gd name="G2" fmla="+- 4 0 0"/>
              <a:gd name="G3" fmla="+- 1 0 0"/>
              <a:gd name="T0" fmla="*/ 0 w 2121"/>
              <a:gd name="T1" fmla="*/ 2176 h 2177"/>
              <a:gd name="T2" fmla="*/ 2120 w 2121"/>
              <a:gd name="T3" fmla="*/ 2176 h 2177"/>
              <a:gd name="T4" fmla="*/ 0 w 2121"/>
              <a:gd name="T5" fmla="*/ 0 h 2177"/>
              <a:gd name="T6" fmla="*/ 2121 w 2121"/>
              <a:gd name="T7" fmla="*/ 2177 h 217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2121" h="2177">
                <a:moveTo>
                  <a:pt x="0" y="2176"/>
                </a:moveTo>
                <a:cubicBezTo>
                  <a:pt x="0" y="0"/>
                  <a:pt x="2120" y="0"/>
                  <a:pt x="2120" y="2176"/>
                </a:cubicBezTo>
              </a:path>
            </a:pathLst>
          </a:custGeom>
          <a:noFill/>
          <a:ln w="41275" cap="sq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s-AR">
              <a:latin typeface="Arial" charset="0"/>
              <a:cs typeface="Arial" charset="0"/>
            </a:endParaRPr>
          </a:p>
        </p:txBody>
      </p:sp>
      <p:sp>
        <p:nvSpPr>
          <p:cNvPr id="46102" name="Freeform 22">
            <a:extLst>
              <a:ext uri="{FF2B5EF4-FFF2-40B4-BE49-F238E27FC236}">
                <a16:creationId xmlns:a16="http://schemas.microsoft.com/office/drawing/2014/main" id="{C8502023-59F0-4D3D-B1C4-5530EDB84BF4}"/>
              </a:ext>
            </a:extLst>
          </p:cNvPr>
          <p:cNvSpPr>
            <a:spLocks/>
          </p:cNvSpPr>
          <p:nvPr/>
        </p:nvSpPr>
        <p:spPr bwMode="auto">
          <a:xfrm>
            <a:off x="9836832" y="3443634"/>
            <a:ext cx="2187575" cy="855663"/>
          </a:xfrm>
          <a:custGeom>
            <a:avLst/>
            <a:gdLst>
              <a:gd name="T0" fmla="*/ 2147483646 w 6076"/>
              <a:gd name="T1" fmla="*/ 0 h 2379"/>
              <a:gd name="T2" fmla="*/ 2147483646 w 6076"/>
              <a:gd name="T3" fmla="*/ 2147483646 h 2379"/>
              <a:gd name="T4" fmla="*/ 2147483646 w 6076"/>
              <a:gd name="T5" fmla="*/ 2147483646 h 2379"/>
              <a:gd name="T6" fmla="*/ 0 60000 65536"/>
              <a:gd name="T7" fmla="*/ 0 60000 65536"/>
              <a:gd name="T8" fmla="*/ 0 60000 65536"/>
              <a:gd name="T9" fmla="*/ 0 w 6076"/>
              <a:gd name="T10" fmla="*/ 0 h 2379"/>
              <a:gd name="T11" fmla="*/ 6076 w 6076"/>
              <a:gd name="T12" fmla="*/ 2379 h 23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76" h="2379">
                <a:moveTo>
                  <a:pt x="1499" y="0"/>
                </a:moveTo>
                <a:cubicBezTo>
                  <a:pt x="6075" y="435"/>
                  <a:pt x="5210" y="1442"/>
                  <a:pt x="3692" y="1910"/>
                </a:cubicBezTo>
                <a:cubicBezTo>
                  <a:pt x="2174" y="2378"/>
                  <a:pt x="0" y="2306"/>
                  <a:pt x="76" y="1499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3" name="Freeform 23">
            <a:extLst>
              <a:ext uri="{FF2B5EF4-FFF2-40B4-BE49-F238E27FC236}">
                <a16:creationId xmlns:a16="http://schemas.microsoft.com/office/drawing/2014/main" id="{1DCCF270-7CD6-4EAD-8C8E-5E2232DC3558}"/>
              </a:ext>
            </a:extLst>
          </p:cNvPr>
          <p:cNvSpPr>
            <a:spLocks/>
          </p:cNvSpPr>
          <p:nvPr/>
        </p:nvSpPr>
        <p:spPr bwMode="auto">
          <a:xfrm>
            <a:off x="5006070" y="4712047"/>
            <a:ext cx="1774825" cy="1049337"/>
          </a:xfrm>
          <a:custGeom>
            <a:avLst/>
            <a:gdLst>
              <a:gd name="T0" fmla="*/ 2147483646 w 4929"/>
              <a:gd name="T1" fmla="*/ 2147483646 h 2914"/>
              <a:gd name="T2" fmla="*/ 2147483646 w 4929"/>
              <a:gd name="T3" fmla="*/ 2147483646 h 2914"/>
              <a:gd name="T4" fmla="*/ 2147483646 w 4929"/>
              <a:gd name="T5" fmla="*/ 0 h 2914"/>
              <a:gd name="T6" fmla="*/ 0 60000 65536"/>
              <a:gd name="T7" fmla="*/ 0 60000 65536"/>
              <a:gd name="T8" fmla="*/ 0 60000 65536"/>
              <a:gd name="T9" fmla="*/ 0 w 4929"/>
              <a:gd name="T10" fmla="*/ 0 h 2914"/>
              <a:gd name="T11" fmla="*/ 4929 w 4929"/>
              <a:gd name="T12" fmla="*/ 2914 h 29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29" h="2914">
                <a:moveTo>
                  <a:pt x="4928" y="1499"/>
                </a:moveTo>
                <a:cubicBezTo>
                  <a:pt x="4928" y="2913"/>
                  <a:pt x="3035" y="2677"/>
                  <a:pt x="1803" y="1950"/>
                </a:cubicBezTo>
                <a:cubicBezTo>
                  <a:pt x="571" y="1223"/>
                  <a:pt x="0" y="0"/>
                  <a:pt x="3429" y="0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9835F2D1-3C23-4807-ACA6-9EB85AC5FADC}"/>
              </a:ext>
            </a:extLst>
          </p:cNvPr>
          <p:cNvSpPr>
            <a:spLocks/>
          </p:cNvSpPr>
          <p:nvPr/>
        </p:nvSpPr>
        <p:spPr bwMode="auto">
          <a:xfrm rot="-2503699">
            <a:off x="7020606" y="3300758"/>
            <a:ext cx="2325688" cy="846138"/>
          </a:xfrm>
          <a:custGeom>
            <a:avLst/>
            <a:gdLst>
              <a:gd name="T0" fmla="*/ 0 w 7203"/>
              <a:gd name="T1" fmla="*/ 2147483646 h 3174"/>
              <a:gd name="T2" fmla="*/ 2147483646 w 7203"/>
              <a:gd name="T3" fmla="*/ 2147483646 h 3174"/>
              <a:gd name="T4" fmla="*/ 2147483646 w 7203"/>
              <a:gd name="T5" fmla="*/ 2147483646 h 3174"/>
              <a:gd name="T6" fmla="*/ 0 60000 65536"/>
              <a:gd name="T7" fmla="*/ 0 60000 65536"/>
              <a:gd name="T8" fmla="*/ 0 60000 65536"/>
              <a:gd name="T9" fmla="*/ 0 w 7203"/>
              <a:gd name="T10" fmla="*/ 0 h 3174"/>
              <a:gd name="T11" fmla="*/ 7203 w 7203"/>
              <a:gd name="T12" fmla="*/ 3174 h 31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3" h="3174">
                <a:moveTo>
                  <a:pt x="0" y="142"/>
                </a:moveTo>
                <a:lnTo>
                  <a:pt x="3601" y="71"/>
                </a:lnTo>
                <a:cubicBezTo>
                  <a:pt x="7202" y="0"/>
                  <a:pt x="7003" y="3173"/>
                  <a:pt x="7003" y="3173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cxnSp>
        <p:nvCxnSpPr>
          <p:cNvPr id="34" name="33 Conector recto de flecha">
            <a:extLst>
              <a:ext uri="{FF2B5EF4-FFF2-40B4-BE49-F238E27FC236}">
                <a16:creationId xmlns:a16="http://schemas.microsoft.com/office/drawing/2014/main" id="{99E1DEE3-C196-41FD-9496-D2327BE88F08}"/>
              </a:ext>
            </a:extLst>
          </p:cNvPr>
          <p:cNvCxnSpPr>
            <a:endCxn id="31749" idx="4"/>
          </p:cNvCxnSpPr>
          <p:nvPr/>
        </p:nvCxnSpPr>
        <p:spPr>
          <a:xfrm flipV="1">
            <a:off x="6745970" y="2553046"/>
            <a:ext cx="34925" cy="728662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>
            <a:extLst>
              <a:ext uri="{FF2B5EF4-FFF2-40B4-BE49-F238E27FC236}">
                <a16:creationId xmlns:a16="http://schemas.microsoft.com/office/drawing/2014/main" id="{34D5151A-2E34-415A-B147-48442099D365}"/>
              </a:ext>
            </a:extLst>
          </p:cNvPr>
          <p:cNvCxnSpPr/>
          <p:nvPr/>
        </p:nvCxnSpPr>
        <p:spPr>
          <a:xfrm flipH="1" flipV="1">
            <a:off x="7322232" y="2202208"/>
            <a:ext cx="576263" cy="21590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9">
            <a:extLst>
              <a:ext uri="{FF2B5EF4-FFF2-40B4-BE49-F238E27FC236}">
                <a16:creationId xmlns:a16="http://schemas.microsoft.com/office/drawing/2014/main" id="{2B032CBD-7D91-46D3-B01B-0F32B06C5635}"/>
              </a:ext>
            </a:extLst>
          </p:cNvPr>
          <p:cNvSpPr>
            <a:spLocks noChangeArrowheads="1"/>
          </p:cNvSpPr>
          <p:nvPr/>
        </p:nvSpPr>
        <p:spPr bwMode="auto">
          <a:xfrm rot="1620000">
            <a:off x="6418634" y="765474"/>
            <a:ext cx="1970709" cy="552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500" b="1" dirty="0">
                <a:solidFill>
                  <a:srgbClr val="804C19"/>
                </a:solidFill>
                <a:latin typeface="Tahoma" panose="020B0604030504040204" pitchFamily="34" charset="0"/>
              </a:rPr>
              <a:t>Si leo NO_KEY me </a:t>
            </a:r>
          </a:p>
          <a:p>
            <a:pPr algn="ctr">
              <a:lnSpc>
                <a:spcPct val="100000"/>
              </a:lnSpc>
            </a:pPr>
            <a:r>
              <a:rPr lang="es-AR" altLang="es-AR" sz="1500" b="1" dirty="0">
                <a:solidFill>
                  <a:srgbClr val="804C19"/>
                </a:solidFill>
                <a:latin typeface="Tahoma" panose="020B0604030504040204" pitchFamily="34" charset="0"/>
              </a:rPr>
              <a:t>Voy a REPOSO</a:t>
            </a:r>
          </a:p>
        </p:txBody>
      </p:sp>
      <p:sp>
        <p:nvSpPr>
          <p:cNvPr id="28" name="Rectangle 23">
            <a:extLst>
              <a:ext uri="{FF2B5EF4-FFF2-40B4-BE49-F238E27FC236}">
                <a16:creationId xmlns:a16="http://schemas.microsoft.com/office/drawing/2014/main" id="{1E1AD51B-990C-4CF4-8323-04B4D08A68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703" y="348244"/>
            <a:ext cx="2242629" cy="1475873"/>
          </a:xfrm>
          <a:prstGeom prst="rect">
            <a:avLst/>
          </a:prstGeom>
          <a:solidFill>
            <a:srgbClr val="FFFFFF"/>
          </a:solidFill>
          <a:ln w="25560" cap="flat">
            <a:solidFill>
              <a:srgbClr val="C0504D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void DriverTeclado(void)  </a:t>
            </a:r>
          </a:p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     uint8_t codAct ;</a:t>
            </a:r>
          </a:p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     codAct = TecladoHW( );</a:t>
            </a:r>
          </a:p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FF0000"/>
                </a:solidFill>
                <a:latin typeface="Calibri" panose="020F0502020204030204" pitchFamily="34" charset="0"/>
              </a:rPr>
              <a:t>     TecladoSW( </a:t>
            </a: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codAct </a:t>
            </a:r>
            <a:r>
              <a:rPr lang="es-AR" altLang="es-AR" sz="1500" dirty="0">
                <a:solidFill>
                  <a:srgbClr val="FF0000"/>
                </a:solidFill>
                <a:latin typeface="Calibri" panose="020F0502020204030204" pitchFamily="34" charset="0"/>
              </a:rPr>
              <a:t>)</a:t>
            </a: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;</a:t>
            </a:r>
          </a:p>
          <a:p>
            <a:pPr>
              <a:lnSpc>
                <a:spcPct val="100000"/>
              </a:lnSpc>
            </a:pPr>
            <a:r>
              <a:rPr lang="es-AR" altLang="es-AR" sz="1500" dirty="0">
                <a:solidFill>
                  <a:srgbClr val="0000FF"/>
                </a:solidFill>
                <a:latin typeface="Calibri" panose="020F0502020204030204" pitchFamily="34" charset="0"/>
              </a:rPr>
              <a:t>}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C1056346-A86F-4D6F-924D-D7042CCF6BAC}"/>
              </a:ext>
            </a:extLst>
          </p:cNvPr>
          <p:cNvSpPr>
            <a:spLocks noChangeArrowheads="1"/>
          </p:cNvSpPr>
          <p:nvPr/>
        </p:nvSpPr>
        <p:spPr bwMode="auto">
          <a:xfrm rot="1920000">
            <a:off x="7926500" y="1000832"/>
            <a:ext cx="2293937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si leo otro valor… comienzo a controlarlo para verificar que no sea ruido</a:t>
            </a:r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1C654B92-A70A-44BD-9424-3D355323A2BD}"/>
              </a:ext>
            </a:extLst>
          </p:cNvPr>
          <p:cNvSpPr>
            <a:spLocks noChangeArrowheads="1"/>
          </p:cNvSpPr>
          <p:nvPr/>
        </p:nvSpPr>
        <p:spPr bwMode="auto">
          <a:xfrm rot="1620000">
            <a:off x="9642835" y="2498400"/>
            <a:ext cx="238909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Si leo otro valor diferente 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al que acabo de leer, pero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también diferente a NO_KEY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267BED56-E46E-43E1-83E0-07BF53AC6BCA}"/>
              </a:ext>
            </a:extLst>
          </p:cNvPr>
          <p:cNvSpPr>
            <a:spLocks noChangeArrowheads="1"/>
          </p:cNvSpPr>
          <p:nvPr/>
        </p:nvSpPr>
        <p:spPr bwMode="auto">
          <a:xfrm rot="20220000">
            <a:off x="7240610" y="4819118"/>
            <a:ext cx="2898847" cy="1014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Si leo nuevamente el mismo valor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que me hizo llegar a DETECCION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descarto que sea ruido y me dedico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a leer N veces el mismo valor para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darlo por bueno </a:t>
            </a:r>
          </a:p>
        </p:txBody>
      </p:sp>
      <p:sp>
        <p:nvSpPr>
          <p:cNvPr id="35" name="Rectangle 20">
            <a:extLst>
              <a:ext uri="{FF2B5EF4-FFF2-40B4-BE49-F238E27FC236}">
                <a16:creationId xmlns:a16="http://schemas.microsoft.com/office/drawing/2014/main" id="{176A1EEB-6051-4DA7-AB8F-580AFDBD8168}"/>
              </a:ext>
            </a:extLst>
          </p:cNvPr>
          <p:cNvSpPr>
            <a:spLocks noChangeArrowheads="1"/>
          </p:cNvSpPr>
          <p:nvPr/>
        </p:nvSpPr>
        <p:spPr bwMode="auto">
          <a:xfrm rot="20280000">
            <a:off x="6941307" y="2588539"/>
            <a:ext cx="2209557" cy="5987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100" b="1" dirty="0">
                <a:solidFill>
                  <a:srgbClr val="0000FF"/>
                </a:solidFill>
                <a:latin typeface="Tahoma" panose="020B0604030504040204" pitchFamily="34" charset="0"/>
              </a:rPr>
              <a:t>Si leo otro valor diferente </a:t>
            </a:r>
          </a:p>
          <a:p>
            <a:pPr algn="ctr">
              <a:lnSpc>
                <a:spcPct val="100000"/>
              </a:lnSpc>
            </a:pPr>
            <a:r>
              <a:rPr lang="es-AR" altLang="es-AR" sz="1100" b="1" dirty="0">
                <a:solidFill>
                  <a:srgbClr val="0000FF"/>
                </a:solidFill>
                <a:latin typeface="Tahoma" panose="020B0604030504040204" pitchFamily="34" charset="0"/>
              </a:rPr>
              <a:t>al que acabo de leer, pero</a:t>
            </a:r>
          </a:p>
          <a:p>
            <a:pPr algn="ctr">
              <a:lnSpc>
                <a:spcPct val="100000"/>
              </a:lnSpc>
            </a:pPr>
            <a:r>
              <a:rPr lang="es-AR" altLang="es-AR" sz="1100" b="1" dirty="0">
                <a:solidFill>
                  <a:srgbClr val="0000FF"/>
                </a:solidFill>
                <a:latin typeface="Tahoma" panose="020B0604030504040204" pitchFamily="34" charset="0"/>
              </a:rPr>
              <a:t>también diferente a NO_KEY</a:t>
            </a:r>
          </a:p>
        </p:txBody>
      </p:sp>
      <p:sp>
        <p:nvSpPr>
          <p:cNvPr id="38" name="Rectangle 8">
            <a:extLst>
              <a:ext uri="{FF2B5EF4-FFF2-40B4-BE49-F238E27FC236}">
                <a16:creationId xmlns:a16="http://schemas.microsoft.com/office/drawing/2014/main" id="{483C8E21-1246-4B91-8B78-81900F34D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53324" y="5169578"/>
            <a:ext cx="2502906" cy="64487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5350" algn="l"/>
                <a:tab pos="1344613" algn="l"/>
                <a:tab pos="1793875" algn="l"/>
                <a:tab pos="2243138" algn="l"/>
                <a:tab pos="2692400" algn="l"/>
                <a:tab pos="3141663" algn="l"/>
                <a:tab pos="3590925" algn="l"/>
                <a:tab pos="4040188" algn="l"/>
                <a:tab pos="4489450" algn="l"/>
                <a:tab pos="4938713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Cada vez que leo el mismo 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valor, decremento el contador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mientras no llegue a 0</a:t>
            </a:r>
          </a:p>
        </p:txBody>
      </p:sp>
      <p:sp>
        <p:nvSpPr>
          <p:cNvPr id="32" name="Rectangle 14">
            <a:extLst>
              <a:ext uri="{FF2B5EF4-FFF2-40B4-BE49-F238E27FC236}">
                <a16:creationId xmlns:a16="http://schemas.microsoft.com/office/drawing/2014/main" id="{4E75E6E1-6506-48EC-BA95-863DFD3C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83" y="2235402"/>
            <a:ext cx="2926173" cy="28300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¿Quién hace el debounce? </a:t>
            </a: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4000" b="1" i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TecladoSW</a:t>
            </a: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()</a:t>
            </a:r>
            <a:endParaRPr lang="es-AR" altLang="es-AR" sz="28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Estrella: 16 puntas 1">
            <a:extLst>
              <a:ext uri="{FF2B5EF4-FFF2-40B4-BE49-F238E27FC236}">
                <a16:creationId xmlns:a16="http://schemas.microsoft.com/office/drawing/2014/main" id="{CC2D3A2F-BA15-453E-9795-1164C96FF802}"/>
              </a:ext>
            </a:extLst>
          </p:cNvPr>
          <p:cNvSpPr/>
          <p:nvPr/>
        </p:nvSpPr>
        <p:spPr bwMode="auto">
          <a:xfrm>
            <a:off x="2902834" y="2576944"/>
            <a:ext cx="4571802" cy="1752427"/>
          </a:xfrm>
          <a:prstGeom prst="star16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Si llegó a 0, doy por buena 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la tecla escribiendo el código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en </a:t>
            </a:r>
            <a:r>
              <a:rPr lang="es-AR" altLang="es-AR" sz="1200" b="1" dirty="0" err="1">
                <a:solidFill>
                  <a:srgbClr val="FF0000"/>
                </a:solidFill>
                <a:latin typeface="Tahoma" panose="020B0604030504040204" pitchFamily="34" charset="0"/>
              </a:rPr>
              <a:t>bufKey</a:t>
            </a: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 y dejo todo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preparado para volver a </a:t>
            </a:r>
          </a:p>
          <a:p>
            <a:pPr algn="ctr">
              <a:lnSpc>
                <a:spcPct val="100000"/>
              </a:lnSpc>
            </a:pPr>
            <a:r>
              <a:rPr lang="es-AR" altLang="es-AR" sz="1200" b="1" dirty="0">
                <a:solidFill>
                  <a:srgbClr val="FF0000"/>
                </a:solidFill>
                <a:latin typeface="Tahoma" panose="020B0604030504040204" pitchFamily="34" charset="0"/>
              </a:rPr>
              <a:t>Empezar</a:t>
            </a:r>
            <a:r>
              <a:rPr lang="es-AR" altLang="es-AR" sz="1200" dirty="0">
                <a:solidFill>
                  <a:schemeClr val="bg1"/>
                </a:solidFill>
                <a:cs typeface="Arial" panose="020B0604020202020204" pitchFamily="34" charset="0"/>
              </a:rPr>
              <a:t>.</a:t>
            </a:r>
            <a:endParaRPr lang="es-AR" altLang="es-AR" sz="1200" b="1" dirty="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  <p:sp>
        <p:nvSpPr>
          <p:cNvPr id="39" name="Marcador de fecha 1">
            <a:extLst>
              <a:ext uri="{FF2B5EF4-FFF2-40B4-BE49-F238E27FC236}">
                <a16:creationId xmlns:a16="http://schemas.microsoft.com/office/drawing/2014/main" id="{EA130685-7D1E-4A75-B9EC-E84959EDEF9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40" name="Marcador de número de diapositiva 3">
            <a:extLst>
              <a:ext uri="{FF2B5EF4-FFF2-40B4-BE49-F238E27FC236}">
                <a16:creationId xmlns:a16="http://schemas.microsoft.com/office/drawing/2014/main" id="{1AE2F1FA-4DFD-4D90-A5F1-25482C379E9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23</a:t>
            </a:fld>
            <a:endParaRPr lang="es-ES" altLang="es-AR" dirty="0"/>
          </a:p>
        </p:txBody>
      </p:sp>
      <p:sp>
        <p:nvSpPr>
          <p:cNvPr id="41" name="Marcador de pie de página 2">
            <a:extLst>
              <a:ext uri="{FF2B5EF4-FFF2-40B4-BE49-F238E27FC236}">
                <a16:creationId xmlns:a16="http://schemas.microsoft.com/office/drawing/2014/main" id="{E2C2466E-A942-4F16-A632-9BA579B27C6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8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8" name="Oval 4">
            <a:extLst>
              <a:ext uri="{FF2B5EF4-FFF2-40B4-BE49-F238E27FC236}">
                <a16:creationId xmlns:a16="http://schemas.microsoft.com/office/drawing/2014/main" id="{2736737E-C5BC-4C21-B2B4-D8442D6D6D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640" y="4302458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CHEQUEO</a:t>
            </a:r>
          </a:p>
        </p:txBody>
      </p:sp>
      <p:sp>
        <p:nvSpPr>
          <p:cNvPr id="31749" name="Oval 5">
            <a:extLst>
              <a:ext uri="{FF2B5EF4-FFF2-40B4-BE49-F238E27FC236}">
                <a16:creationId xmlns:a16="http://schemas.microsoft.com/office/drawing/2014/main" id="{A2C3403B-7AE9-48B7-A31D-94ADD84D3A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2640" y="1603708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REPOSO</a:t>
            </a:r>
          </a:p>
        </p:txBody>
      </p:sp>
      <p:sp>
        <p:nvSpPr>
          <p:cNvPr id="31750" name="Oval 6">
            <a:extLst>
              <a:ext uri="{FF2B5EF4-FFF2-40B4-BE49-F238E27FC236}">
                <a16:creationId xmlns:a16="http://schemas.microsoft.com/office/drawing/2014/main" id="{3742B911-A5B1-4020-BA88-BCC727F46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4927" y="3043570"/>
            <a:ext cx="1079500" cy="1079500"/>
          </a:xfrm>
          <a:prstGeom prst="ellipse">
            <a:avLst/>
          </a:prstGeom>
          <a:solidFill>
            <a:srgbClr val="FFFFFF"/>
          </a:solidFill>
          <a:ln w="28440" cap="sq">
            <a:solidFill>
              <a:srgbClr val="000000"/>
            </a:solidFill>
            <a:miter lim="800000"/>
            <a:headEnd/>
            <a:tailEnd/>
          </a:ln>
        </p:spPr>
        <p:txBody>
          <a:bodyPr lIns="0" tIns="0" rIns="0" bIns="0" anchor="ctr" anchorCtr="1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>
                <a:solidFill>
                  <a:srgbClr val="FF0000"/>
                </a:solidFill>
                <a:latin typeface="Tahoma" panose="020B0604030504040204" pitchFamily="34" charset="0"/>
              </a:rPr>
              <a:t>DETECCION</a:t>
            </a:r>
          </a:p>
        </p:txBody>
      </p:sp>
      <p:sp>
        <p:nvSpPr>
          <p:cNvPr id="46088" name="Rectangle 8">
            <a:extLst>
              <a:ext uri="{FF2B5EF4-FFF2-40B4-BE49-F238E27FC236}">
                <a16:creationId xmlns:a16="http://schemas.microsoft.com/office/drawing/2014/main" id="{C844C6D5-AE66-45E1-8BBF-19306D22E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8752" y="2908634"/>
            <a:ext cx="1677988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 != codAnt</a:t>
            </a:r>
            <a:endParaRPr lang="es-AR" altLang="es-AR" sz="1400" b="1" dirty="0">
              <a:solidFill>
                <a:srgbClr val="00B050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>
                <a:solidFill>
                  <a:srgbClr val="7030A0"/>
                </a:solidFill>
                <a:latin typeface="Tahoma" panose="020B0604030504040204" pitchFamily="34" charset="0"/>
              </a:rPr>
              <a:t>codAnt = codAct</a:t>
            </a:r>
            <a:endParaRPr lang="es-AR" altLang="es-AR" sz="14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6090" name="Rectangle 10">
            <a:extLst>
              <a:ext uri="{FF2B5EF4-FFF2-40B4-BE49-F238E27FC236}">
                <a16:creationId xmlns:a16="http://schemas.microsoft.com/office/drawing/2014/main" id="{D9928D26-F9B2-4D99-B3EA-A5577551A0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3078" y="3051509"/>
            <a:ext cx="1678963" cy="806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!cont </a:t>
            </a:r>
            <a:endParaRPr lang="es-AR" altLang="es-AR" sz="1200" b="1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 err="1">
                <a:solidFill>
                  <a:srgbClr val="7030A0"/>
                </a:solidFill>
                <a:highlight>
                  <a:srgbClr val="FFFF00"/>
                </a:highlight>
                <a:latin typeface="Tahoma" panose="020B0604030504040204" pitchFamily="34" charset="0"/>
              </a:rPr>
              <a:t>bufKey</a:t>
            </a:r>
            <a:r>
              <a:rPr lang="es-AR" altLang="es-AR" sz="1400" b="1" dirty="0">
                <a:solidFill>
                  <a:srgbClr val="7030A0"/>
                </a:solidFill>
                <a:highlight>
                  <a:srgbClr val="FFFF00"/>
                </a:highlight>
                <a:latin typeface="Tahoma" panose="020B0604030504040204" pitchFamily="34" charset="0"/>
              </a:rPr>
              <a:t> = codAct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7030A0"/>
                </a:solidFill>
                <a:latin typeface="Tahoma" panose="020B0604030504040204" pitchFamily="34" charset="0"/>
              </a:rPr>
              <a:t>codAnt = NO_KEY</a:t>
            </a:r>
            <a:endParaRPr lang="es-AR" altLang="es-AR" sz="14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sp>
        <p:nvSpPr>
          <p:cNvPr id="46091" name="Rectangle 11">
            <a:extLst>
              <a:ext uri="{FF2B5EF4-FFF2-40B4-BE49-F238E27FC236}">
                <a16:creationId xmlns:a16="http://schemas.microsoft.com/office/drawing/2014/main" id="{C027ECFA-EF81-4729-861C-BBA83AD8B4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0965" y="1027446"/>
            <a:ext cx="16875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C00000"/>
                </a:solidFill>
                <a:latin typeface="Tahoma" panose="020B0604030504040204" pitchFamily="34" charset="0"/>
              </a:rPr>
              <a:t>RESET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== NO_KEY</a:t>
            </a:r>
          </a:p>
        </p:txBody>
      </p:sp>
      <p:sp>
        <p:nvSpPr>
          <p:cNvPr id="46092" name="Rectangle 12">
            <a:extLst>
              <a:ext uri="{FF2B5EF4-FFF2-40B4-BE49-F238E27FC236}">
                <a16:creationId xmlns:a16="http://schemas.microsoft.com/office/drawing/2014/main" id="{6BAB3555-E747-4A26-9DC5-2ED182E0A2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1402" y="4708859"/>
            <a:ext cx="163353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 == codAnt</a:t>
            </a:r>
            <a:endParaRPr lang="es-AR" altLang="es-AR" sz="1200" b="1" dirty="0">
              <a:solidFill>
                <a:srgbClr val="00B050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 </a:t>
            </a:r>
            <a:r>
              <a:rPr lang="es-AR" altLang="es-AR" sz="1200" b="1" dirty="0">
                <a:latin typeface="Tahoma" panose="020B0604030504040204" pitchFamily="34" charset="0"/>
              </a:rPr>
              <a:t>&amp;&amp;</a:t>
            </a: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 cont &gt; 0</a:t>
            </a: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)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 err="1">
                <a:solidFill>
                  <a:srgbClr val="7030A0"/>
                </a:solidFill>
                <a:latin typeface="Tahoma" panose="020B0604030504040204" pitchFamily="34" charset="0"/>
              </a:rPr>
              <a:t>cont</a:t>
            </a:r>
            <a:r>
              <a:rPr lang="es-AR" altLang="es-AR" sz="1200" b="1" dirty="0">
                <a:solidFill>
                  <a:srgbClr val="7030A0"/>
                </a:solidFill>
                <a:latin typeface="Tahoma" panose="020B0604030504040204" pitchFamily="34" charset="0"/>
              </a:rPr>
              <a:t>--</a:t>
            </a:r>
            <a:endParaRPr lang="es-AR" altLang="es-AR" sz="1200" b="1" dirty="0">
              <a:solidFill>
                <a:srgbClr val="00B050"/>
              </a:solidFill>
              <a:latin typeface="Tahoma" panose="020B0604030504040204" pitchFamily="34" charset="0"/>
            </a:endParaRPr>
          </a:p>
        </p:txBody>
      </p:sp>
      <p:sp>
        <p:nvSpPr>
          <p:cNvPr id="46093" name="Rectangle 13">
            <a:extLst>
              <a:ext uri="{FF2B5EF4-FFF2-40B4-BE49-F238E27FC236}">
                <a16:creationId xmlns:a16="http://schemas.microsoft.com/office/drawing/2014/main" id="{419C0929-51B5-457C-B6CC-E57A9B89E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9190" y="675020"/>
            <a:ext cx="1689100" cy="70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== NO_KEY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___</a:t>
            </a:r>
          </a:p>
        </p:txBody>
      </p:sp>
      <p:sp>
        <p:nvSpPr>
          <p:cNvPr id="46094" name="Rectangle 14">
            <a:extLst>
              <a:ext uri="{FF2B5EF4-FFF2-40B4-BE49-F238E27FC236}">
                <a16:creationId xmlns:a16="http://schemas.microsoft.com/office/drawing/2014/main" id="{BA9D739F-FDF0-489E-AC37-1A1EF9B8B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9590" y="4780296"/>
            <a:ext cx="1928812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 == codAnt</a:t>
            </a:r>
            <a:endParaRPr lang="es-AR" altLang="es-AR" sz="1200" b="1" dirty="0">
              <a:solidFill>
                <a:srgbClr val="00B050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7030A0"/>
                </a:solidFill>
                <a:latin typeface="Tahoma" panose="020B0604030504040204" pitchFamily="34" charset="0"/>
              </a:rPr>
              <a:t>cont</a:t>
            </a: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= </a:t>
            </a:r>
            <a:r>
              <a:rPr lang="es-AR" altLang="es-AR" sz="1200" b="1" dirty="0">
                <a:solidFill>
                  <a:srgbClr val="7030A0"/>
                </a:solidFill>
                <a:latin typeface="Tahoma" panose="020B0604030504040204" pitchFamily="34" charset="0"/>
              </a:rPr>
              <a:t>CANT_REBOTES</a:t>
            </a:r>
            <a:endParaRPr lang="es-AR" altLang="es-AR" sz="1200" b="1" dirty="0">
              <a:solidFill>
                <a:srgbClr val="00B050"/>
              </a:solidFill>
              <a:latin typeface="Tahoma" panose="020B0604030504040204" pitchFamily="34" charset="0"/>
            </a:endParaRPr>
          </a:p>
        </p:txBody>
      </p:sp>
      <p:sp>
        <p:nvSpPr>
          <p:cNvPr id="46095" name="Freeform 15">
            <a:extLst>
              <a:ext uri="{FF2B5EF4-FFF2-40B4-BE49-F238E27FC236}">
                <a16:creationId xmlns:a16="http://schemas.microsoft.com/office/drawing/2014/main" id="{22D2479C-AF90-406E-92C3-B106DED6C48C}"/>
              </a:ext>
            </a:extLst>
          </p:cNvPr>
          <p:cNvSpPr>
            <a:spLocks/>
          </p:cNvSpPr>
          <p:nvPr/>
        </p:nvSpPr>
        <p:spPr bwMode="auto">
          <a:xfrm>
            <a:off x="6533727" y="1902158"/>
            <a:ext cx="2592388" cy="1143000"/>
          </a:xfrm>
          <a:custGeom>
            <a:avLst/>
            <a:gdLst>
              <a:gd name="T0" fmla="*/ 0 w 7203"/>
              <a:gd name="T1" fmla="*/ 2147483646 h 3174"/>
              <a:gd name="T2" fmla="*/ 2147483646 w 7203"/>
              <a:gd name="T3" fmla="*/ 2147483646 h 3174"/>
              <a:gd name="T4" fmla="*/ 2147483646 w 7203"/>
              <a:gd name="T5" fmla="*/ 2147483646 h 3174"/>
              <a:gd name="T6" fmla="*/ 0 60000 65536"/>
              <a:gd name="T7" fmla="*/ 0 60000 65536"/>
              <a:gd name="T8" fmla="*/ 0 60000 65536"/>
              <a:gd name="T9" fmla="*/ 0 w 7203"/>
              <a:gd name="T10" fmla="*/ 0 h 3174"/>
              <a:gd name="T11" fmla="*/ 7203 w 7203"/>
              <a:gd name="T12" fmla="*/ 3174 h 31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3" h="3174">
                <a:moveTo>
                  <a:pt x="0" y="142"/>
                </a:moveTo>
                <a:lnTo>
                  <a:pt x="3601" y="71"/>
                </a:lnTo>
                <a:cubicBezTo>
                  <a:pt x="7202" y="0"/>
                  <a:pt x="7003" y="3173"/>
                  <a:pt x="7003" y="3173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7" name="Freeform 17">
            <a:extLst>
              <a:ext uri="{FF2B5EF4-FFF2-40B4-BE49-F238E27FC236}">
                <a16:creationId xmlns:a16="http://schemas.microsoft.com/office/drawing/2014/main" id="{292448CE-082F-4E0E-BC95-6BA96DD2E1B3}"/>
              </a:ext>
            </a:extLst>
          </p:cNvPr>
          <p:cNvSpPr>
            <a:spLocks/>
          </p:cNvSpPr>
          <p:nvPr/>
        </p:nvSpPr>
        <p:spPr bwMode="auto">
          <a:xfrm>
            <a:off x="6389266" y="4086559"/>
            <a:ext cx="2339975" cy="1081087"/>
          </a:xfrm>
          <a:custGeom>
            <a:avLst/>
            <a:gdLst>
              <a:gd name="T0" fmla="*/ 2147483646 w 6501"/>
              <a:gd name="T1" fmla="*/ 0 h 3001"/>
              <a:gd name="T2" fmla="*/ 0 w 6501"/>
              <a:gd name="T3" fmla="*/ 2147483646 h 3001"/>
              <a:gd name="T4" fmla="*/ 0 60000 65536"/>
              <a:gd name="T5" fmla="*/ 0 60000 65536"/>
              <a:gd name="T6" fmla="*/ 0 w 6501"/>
              <a:gd name="T7" fmla="*/ 0 h 3001"/>
              <a:gd name="T8" fmla="*/ 6501 w 6501"/>
              <a:gd name="T9" fmla="*/ 3001 h 3001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501" h="3001">
                <a:moveTo>
                  <a:pt x="6500" y="0"/>
                </a:moveTo>
                <a:cubicBezTo>
                  <a:pt x="4500" y="3000"/>
                  <a:pt x="0" y="3000"/>
                  <a:pt x="0" y="3000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098" name="Line 18">
            <a:extLst>
              <a:ext uri="{FF2B5EF4-FFF2-40B4-BE49-F238E27FC236}">
                <a16:creationId xmlns:a16="http://schemas.microsoft.com/office/drawing/2014/main" id="{3DE45BDA-E90F-4272-B9A2-1B7E17D09E0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97103" y="2543508"/>
            <a:ext cx="74613" cy="1947862"/>
          </a:xfrm>
          <a:prstGeom prst="line">
            <a:avLst/>
          </a:prstGeom>
          <a:noFill/>
          <a:ln w="3600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46099" name="Rectangle 19">
            <a:extLst>
              <a:ext uri="{FF2B5EF4-FFF2-40B4-BE49-F238E27FC236}">
                <a16:creationId xmlns:a16="http://schemas.microsoft.com/office/drawing/2014/main" id="{18B55A26-074C-447A-A1D6-06AE67CEE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7327" y="1465596"/>
            <a:ext cx="3168650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FF"/>
                </a:solidFill>
                <a:latin typeface="Tahoma" panose="020B0604030504040204" pitchFamily="34" charset="0"/>
              </a:rPr>
              <a:t>codAct != codAnt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400" b="1" dirty="0">
                <a:solidFill>
                  <a:srgbClr val="000000"/>
                </a:solidFill>
                <a:latin typeface="Tahoma" panose="020B0604030504040204" pitchFamily="34" charset="0"/>
              </a:rPr>
              <a:t>___</a:t>
            </a:r>
            <a:endParaRPr lang="es-AR" altLang="es-AR" sz="1400" b="1" dirty="0">
              <a:solidFill>
                <a:srgbClr val="00B050"/>
              </a:solidFill>
              <a:latin typeface="Tahoma" panose="020B0604030504040204" pitchFamily="34" charset="0"/>
            </a:endParaRPr>
          </a:p>
        </p:txBody>
      </p:sp>
      <p:cxnSp>
        <p:nvCxnSpPr>
          <p:cNvPr id="46100" name="AutoShape 20">
            <a:extLst>
              <a:ext uri="{FF2B5EF4-FFF2-40B4-BE49-F238E27FC236}">
                <a16:creationId xmlns:a16="http://schemas.microsoft.com/office/drawing/2014/main" id="{FDAB362C-C9E2-4CFB-BBEA-4EA7FB6D2361}"/>
              </a:ext>
            </a:extLst>
          </p:cNvPr>
          <p:cNvCxnSpPr>
            <a:cxnSpLocks noChangeShapeType="1"/>
            <a:stCxn id="46091" idx="2"/>
            <a:endCxn id="31749" idx="2"/>
          </p:cNvCxnSpPr>
          <p:nvPr/>
        </p:nvCxnSpPr>
        <p:spPr bwMode="auto">
          <a:xfrm rot="16200000" flipH="1">
            <a:off x="4652540" y="1343358"/>
            <a:ext cx="471488" cy="1128713"/>
          </a:xfrm>
          <a:prstGeom prst="curvedConnector2">
            <a:avLst/>
          </a:prstGeom>
          <a:noFill/>
          <a:ln w="36000" cap="sq">
            <a:solidFill>
              <a:srgbClr val="0000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6101" name="Freeform 21">
            <a:extLst>
              <a:ext uri="{FF2B5EF4-FFF2-40B4-BE49-F238E27FC236}">
                <a16:creationId xmlns:a16="http://schemas.microsoft.com/office/drawing/2014/main" id="{B80B1988-54C7-4838-A405-B41E3F7BBFF6}"/>
              </a:ext>
            </a:extLst>
          </p:cNvPr>
          <p:cNvSpPr>
            <a:spLocks/>
          </p:cNvSpPr>
          <p:nvPr/>
        </p:nvSpPr>
        <p:spPr bwMode="auto">
          <a:xfrm>
            <a:off x="5611391" y="978234"/>
            <a:ext cx="763587" cy="784225"/>
          </a:xfrm>
          <a:custGeom>
            <a:avLst/>
            <a:gdLst>
              <a:gd name="G0" fmla="+- 2176 0 0"/>
              <a:gd name="G1" fmla="+- 1 0 0"/>
              <a:gd name="G2" fmla="+- 4 0 0"/>
              <a:gd name="G3" fmla="+- 1 0 0"/>
              <a:gd name="T0" fmla="*/ 0 w 2121"/>
              <a:gd name="T1" fmla="*/ 2176 h 2177"/>
              <a:gd name="T2" fmla="*/ 2120 w 2121"/>
              <a:gd name="T3" fmla="*/ 2176 h 2177"/>
              <a:gd name="T4" fmla="*/ 0 w 2121"/>
              <a:gd name="T5" fmla="*/ 0 h 2177"/>
              <a:gd name="T6" fmla="*/ 2121 w 2121"/>
              <a:gd name="T7" fmla="*/ 2177 h 217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T4" t="T5" r="T6" b="T7"/>
            <a:pathLst>
              <a:path w="2121" h="2177">
                <a:moveTo>
                  <a:pt x="0" y="2176"/>
                </a:moveTo>
                <a:cubicBezTo>
                  <a:pt x="0" y="0"/>
                  <a:pt x="2120" y="0"/>
                  <a:pt x="2120" y="2176"/>
                </a:cubicBezTo>
              </a:path>
            </a:pathLst>
          </a:custGeom>
          <a:noFill/>
          <a:ln w="41275" cap="sq">
            <a:solidFill>
              <a:schemeClr val="accent2">
                <a:lumMod val="75000"/>
              </a:schemeClr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pPr eaLnBrk="1" hangingPunct="1">
              <a:defRPr/>
            </a:pPr>
            <a:endParaRPr lang="es-AR">
              <a:latin typeface="Arial" charset="0"/>
              <a:cs typeface="Arial" charset="0"/>
            </a:endParaRPr>
          </a:p>
        </p:txBody>
      </p:sp>
      <p:sp>
        <p:nvSpPr>
          <p:cNvPr id="46102" name="Freeform 22">
            <a:extLst>
              <a:ext uri="{FF2B5EF4-FFF2-40B4-BE49-F238E27FC236}">
                <a16:creationId xmlns:a16="http://schemas.microsoft.com/office/drawing/2014/main" id="{C8502023-59F0-4D3D-B1C4-5530EDB84BF4}"/>
              </a:ext>
            </a:extLst>
          </p:cNvPr>
          <p:cNvSpPr>
            <a:spLocks/>
          </p:cNvSpPr>
          <p:nvPr/>
        </p:nvSpPr>
        <p:spPr bwMode="auto">
          <a:xfrm>
            <a:off x="9048328" y="3573796"/>
            <a:ext cx="2187575" cy="855663"/>
          </a:xfrm>
          <a:custGeom>
            <a:avLst/>
            <a:gdLst>
              <a:gd name="T0" fmla="*/ 2147483646 w 6076"/>
              <a:gd name="T1" fmla="*/ 0 h 2379"/>
              <a:gd name="T2" fmla="*/ 2147483646 w 6076"/>
              <a:gd name="T3" fmla="*/ 2147483646 h 2379"/>
              <a:gd name="T4" fmla="*/ 2147483646 w 6076"/>
              <a:gd name="T5" fmla="*/ 2147483646 h 2379"/>
              <a:gd name="T6" fmla="*/ 0 60000 65536"/>
              <a:gd name="T7" fmla="*/ 0 60000 65536"/>
              <a:gd name="T8" fmla="*/ 0 60000 65536"/>
              <a:gd name="T9" fmla="*/ 0 w 6076"/>
              <a:gd name="T10" fmla="*/ 0 h 2379"/>
              <a:gd name="T11" fmla="*/ 6076 w 6076"/>
              <a:gd name="T12" fmla="*/ 2379 h 2379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6076" h="2379">
                <a:moveTo>
                  <a:pt x="1499" y="0"/>
                </a:moveTo>
                <a:cubicBezTo>
                  <a:pt x="6075" y="435"/>
                  <a:pt x="5210" y="1442"/>
                  <a:pt x="3692" y="1910"/>
                </a:cubicBezTo>
                <a:cubicBezTo>
                  <a:pt x="2174" y="2378"/>
                  <a:pt x="0" y="2306"/>
                  <a:pt x="76" y="1499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6103" name="Freeform 23">
            <a:extLst>
              <a:ext uri="{FF2B5EF4-FFF2-40B4-BE49-F238E27FC236}">
                <a16:creationId xmlns:a16="http://schemas.microsoft.com/office/drawing/2014/main" id="{1DCCF270-7CD6-4EAD-8C8E-5E2232DC3558}"/>
              </a:ext>
            </a:extLst>
          </p:cNvPr>
          <p:cNvSpPr>
            <a:spLocks/>
          </p:cNvSpPr>
          <p:nvPr/>
        </p:nvSpPr>
        <p:spPr bwMode="auto">
          <a:xfrm>
            <a:off x="4217566" y="4842209"/>
            <a:ext cx="1774825" cy="1049337"/>
          </a:xfrm>
          <a:custGeom>
            <a:avLst/>
            <a:gdLst>
              <a:gd name="T0" fmla="*/ 2147483646 w 4929"/>
              <a:gd name="T1" fmla="*/ 2147483646 h 2914"/>
              <a:gd name="T2" fmla="*/ 2147483646 w 4929"/>
              <a:gd name="T3" fmla="*/ 2147483646 h 2914"/>
              <a:gd name="T4" fmla="*/ 2147483646 w 4929"/>
              <a:gd name="T5" fmla="*/ 0 h 2914"/>
              <a:gd name="T6" fmla="*/ 0 60000 65536"/>
              <a:gd name="T7" fmla="*/ 0 60000 65536"/>
              <a:gd name="T8" fmla="*/ 0 60000 65536"/>
              <a:gd name="T9" fmla="*/ 0 w 4929"/>
              <a:gd name="T10" fmla="*/ 0 h 2914"/>
              <a:gd name="T11" fmla="*/ 4929 w 4929"/>
              <a:gd name="T12" fmla="*/ 2914 h 291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4929" h="2914">
                <a:moveTo>
                  <a:pt x="4928" y="1499"/>
                </a:moveTo>
                <a:cubicBezTo>
                  <a:pt x="4928" y="2913"/>
                  <a:pt x="3035" y="2677"/>
                  <a:pt x="1803" y="1950"/>
                </a:cubicBezTo>
                <a:cubicBezTo>
                  <a:pt x="571" y="1223"/>
                  <a:pt x="0" y="0"/>
                  <a:pt x="3429" y="0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9835F2D1-3C23-4807-ACA6-9EB85AC5FADC}"/>
              </a:ext>
            </a:extLst>
          </p:cNvPr>
          <p:cNvSpPr>
            <a:spLocks/>
          </p:cNvSpPr>
          <p:nvPr/>
        </p:nvSpPr>
        <p:spPr bwMode="auto">
          <a:xfrm rot="-2503699">
            <a:off x="6232102" y="3430920"/>
            <a:ext cx="2325688" cy="846138"/>
          </a:xfrm>
          <a:custGeom>
            <a:avLst/>
            <a:gdLst>
              <a:gd name="T0" fmla="*/ 0 w 7203"/>
              <a:gd name="T1" fmla="*/ 2147483646 h 3174"/>
              <a:gd name="T2" fmla="*/ 2147483646 w 7203"/>
              <a:gd name="T3" fmla="*/ 2147483646 h 3174"/>
              <a:gd name="T4" fmla="*/ 2147483646 w 7203"/>
              <a:gd name="T5" fmla="*/ 2147483646 h 3174"/>
              <a:gd name="T6" fmla="*/ 0 60000 65536"/>
              <a:gd name="T7" fmla="*/ 0 60000 65536"/>
              <a:gd name="T8" fmla="*/ 0 60000 65536"/>
              <a:gd name="T9" fmla="*/ 0 w 7203"/>
              <a:gd name="T10" fmla="*/ 0 h 3174"/>
              <a:gd name="T11" fmla="*/ 7203 w 7203"/>
              <a:gd name="T12" fmla="*/ 3174 h 3174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7203" h="3174">
                <a:moveTo>
                  <a:pt x="0" y="142"/>
                </a:moveTo>
                <a:lnTo>
                  <a:pt x="3601" y="71"/>
                </a:lnTo>
                <a:cubicBezTo>
                  <a:pt x="7202" y="0"/>
                  <a:pt x="7003" y="3173"/>
                  <a:pt x="7003" y="3173"/>
                </a:cubicBezTo>
              </a:path>
            </a:pathLst>
          </a:custGeom>
          <a:noFill/>
          <a:ln w="36000" cap="sq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" name="Rectangle 8">
            <a:extLst>
              <a:ext uri="{FF2B5EF4-FFF2-40B4-BE49-F238E27FC236}">
                <a16:creationId xmlns:a16="http://schemas.microsoft.com/office/drawing/2014/main" id="{BC825A8F-339F-4F0B-B610-19A611867F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14741" y="3556333"/>
            <a:ext cx="1462087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100" b="1" dirty="0">
                <a:solidFill>
                  <a:srgbClr val="0000FF"/>
                </a:solidFill>
                <a:latin typeface="Tahoma" panose="020B0604030504040204" pitchFamily="34" charset="0"/>
              </a:rPr>
              <a:t>codAct  != codAnt</a:t>
            </a:r>
            <a:endParaRPr lang="es-AR" altLang="es-AR" sz="1200" b="1" dirty="0">
              <a:solidFill>
                <a:srgbClr val="00B050"/>
              </a:solidFill>
              <a:latin typeface="Tahoma" panose="020B0604030504040204" pitchFamily="34" charset="0"/>
            </a:endParaRP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000000"/>
                </a:solidFill>
                <a:latin typeface="Tahoma" panose="020B0604030504040204" pitchFamily="34" charset="0"/>
              </a:rPr>
              <a:t>/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 b="1" dirty="0">
                <a:solidFill>
                  <a:srgbClr val="7030A0"/>
                </a:solidFill>
                <a:latin typeface="Tahoma" panose="020B0604030504040204" pitchFamily="34" charset="0"/>
              </a:rPr>
              <a:t>codAnt = codAct</a:t>
            </a:r>
            <a:endParaRPr lang="es-AR" altLang="es-AR" sz="1200" b="1" dirty="0">
              <a:solidFill>
                <a:srgbClr val="000000"/>
              </a:solidFill>
              <a:latin typeface="Tahoma" panose="020B0604030504040204" pitchFamily="34" charset="0"/>
            </a:endParaRPr>
          </a:p>
        </p:txBody>
      </p:sp>
      <p:cxnSp>
        <p:nvCxnSpPr>
          <p:cNvPr id="34" name="33 Conector recto de flecha">
            <a:extLst>
              <a:ext uri="{FF2B5EF4-FFF2-40B4-BE49-F238E27FC236}">
                <a16:creationId xmlns:a16="http://schemas.microsoft.com/office/drawing/2014/main" id="{99E1DEE3-C196-41FD-9496-D2327BE88F08}"/>
              </a:ext>
            </a:extLst>
          </p:cNvPr>
          <p:cNvCxnSpPr>
            <a:endCxn id="31749" idx="4"/>
          </p:cNvCxnSpPr>
          <p:nvPr/>
        </p:nvCxnSpPr>
        <p:spPr>
          <a:xfrm flipV="1">
            <a:off x="5957466" y="2683208"/>
            <a:ext cx="34925" cy="728662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>
            <a:extLst>
              <a:ext uri="{FF2B5EF4-FFF2-40B4-BE49-F238E27FC236}">
                <a16:creationId xmlns:a16="http://schemas.microsoft.com/office/drawing/2014/main" id="{34D5151A-2E34-415A-B147-48442099D365}"/>
              </a:ext>
            </a:extLst>
          </p:cNvPr>
          <p:cNvCxnSpPr/>
          <p:nvPr/>
        </p:nvCxnSpPr>
        <p:spPr>
          <a:xfrm flipH="1" flipV="1">
            <a:off x="6533728" y="2332370"/>
            <a:ext cx="576263" cy="215900"/>
          </a:xfrm>
          <a:prstGeom prst="straightConnector1">
            <a:avLst/>
          </a:prstGeom>
          <a:ln w="41275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14">
            <a:extLst>
              <a:ext uri="{FF2B5EF4-FFF2-40B4-BE49-F238E27FC236}">
                <a16:creationId xmlns:a16="http://schemas.microsoft.com/office/drawing/2014/main" id="{3547F46F-9433-409B-AB56-209957028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2" y="1700808"/>
            <a:ext cx="2889908" cy="38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¿Quién hace el debounce? </a:t>
            </a: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4000" b="1" i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TecladoSW()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4000" b="1" i="1" dirty="0">
              <a:solidFill>
                <a:srgbClr val="FF0000"/>
              </a:solidFill>
              <a:latin typeface="Calibri" panose="020F0502020204030204" pitchFamily="34" charset="0"/>
              <a:sym typeface="Symbol" panose="05050102010706020507" pitchFamily="18" charset="2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Pasando a código</a:t>
            </a:r>
            <a:endParaRPr lang="es-AR" altLang="es-AR" sz="28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30" name="Text Box 7">
            <a:extLst>
              <a:ext uri="{FF2B5EF4-FFF2-40B4-BE49-F238E27FC236}">
                <a16:creationId xmlns:a16="http://schemas.microsoft.com/office/drawing/2014/main" id="{BEB921EC-72CA-4FD3-9E83-E259BA6A72F7}"/>
              </a:ext>
            </a:extLst>
          </p:cNvPr>
          <p:cNvSpPr txBox="1">
            <a:spLocks noChangeArrowheads="1"/>
          </p:cNvSpPr>
          <p:nvPr/>
        </p:nvSpPr>
        <p:spPr bwMode="auto">
          <a:xfrm rot="2122256">
            <a:off x="9572897" y="951032"/>
            <a:ext cx="2647306" cy="865097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0000" tIns="45000" rIns="90000" bIns="45000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800">
                <a:solidFill>
                  <a:srgbClr val="333399"/>
                </a:solidFill>
                <a:latin typeface="Tahoma" panose="020B0604030504040204" pitchFamily="34" charset="0"/>
              </a:rPr>
              <a:t>Diagrama de Estados y Transiciones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387FD53-D5C0-432C-B45A-ACB8621D960D}"/>
              </a:ext>
            </a:extLst>
          </p:cNvPr>
          <p:cNvSpPr/>
          <p:nvPr/>
        </p:nvSpPr>
        <p:spPr bwMode="auto">
          <a:xfrm>
            <a:off x="119572" y="4943718"/>
            <a:ext cx="2910544" cy="633621"/>
          </a:xfrm>
          <a:prstGeom prst="rect">
            <a:avLst/>
          </a:prstGeom>
          <a:noFill/>
          <a:ln w="190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Marcador de fecha 1">
            <a:extLst>
              <a:ext uri="{FF2B5EF4-FFF2-40B4-BE49-F238E27FC236}">
                <a16:creationId xmlns:a16="http://schemas.microsoft.com/office/drawing/2014/main" id="{106A3F39-E077-4402-B813-8D699B51331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3" name="Marcador de número de diapositiva 3">
            <a:extLst>
              <a:ext uri="{FF2B5EF4-FFF2-40B4-BE49-F238E27FC236}">
                <a16:creationId xmlns:a16="http://schemas.microsoft.com/office/drawing/2014/main" id="{6117CBBB-EE03-428B-8F52-228B8E14A340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24</a:t>
            </a:fld>
            <a:endParaRPr lang="es-ES" altLang="es-AR" dirty="0"/>
          </a:p>
        </p:txBody>
      </p:sp>
      <p:sp>
        <p:nvSpPr>
          <p:cNvPr id="35" name="Marcador de pie de página 2">
            <a:extLst>
              <a:ext uri="{FF2B5EF4-FFF2-40B4-BE49-F238E27FC236}">
                <a16:creationId xmlns:a16="http://schemas.microsoft.com/office/drawing/2014/main" id="{9E0A8FD9-BAC1-47C8-9B0D-7132A1819FF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40071407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3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7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 nodeType="clickPar">
                      <p:stCondLst>
                        <p:cond delay="indefinite"/>
                      </p:stCondLst>
                      <p:childTnLst>
                        <p:par>
                          <p:cTn id="5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indefinite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C46A90E9-F4EA-463C-A4E2-1470A33B6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515" y="709614"/>
            <a:ext cx="365760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void TecladoSW (uint8_t codAct)</a:t>
            </a:r>
          </a:p>
          <a:p>
            <a:r>
              <a:rPr lang="es-AR" altLang="es-AR" sz="1600" dirty="0"/>
              <a:t>{</a:t>
            </a:r>
          </a:p>
          <a:p>
            <a:r>
              <a:rPr lang="es-AR" altLang="es-AR" sz="1600" dirty="0"/>
              <a:t>   static uint8_t codAnt = NO_KEY;</a:t>
            </a:r>
          </a:p>
          <a:p>
            <a:r>
              <a:rPr lang="es-AR" altLang="es-AR" sz="1600" dirty="0"/>
              <a:t>   </a:t>
            </a:r>
            <a:r>
              <a:rPr lang="es-AR" altLang="es-AR" sz="1600" dirty="0" err="1"/>
              <a:t>static</a:t>
            </a:r>
            <a:r>
              <a:rPr lang="es-AR" altLang="es-AR" sz="1600" dirty="0"/>
              <a:t> uint8_t estado = REPOSO;</a:t>
            </a:r>
          </a:p>
          <a:p>
            <a:r>
              <a:rPr lang="es-AR" altLang="es-AR" sz="1600" dirty="0"/>
              <a:t>   static uint8_t cont;</a:t>
            </a: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76859F5C-93C2-4CD6-858A-C29254B682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95129" y="2065338"/>
            <a:ext cx="5145087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if (codAct == NO_KEY)</a:t>
            </a:r>
          </a:p>
          <a:p>
            <a:r>
              <a:rPr lang="es-AR" altLang="es-AR" sz="1600" dirty="0"/>
              <a:t>{ </a:t>
            </a:r>
            <a:r>
              <a:rPr lang="es-AR" altLang="es-AR" sz="1600" i="1" dirty="0">
                <a:solidFill>
                  <a:srgbClr val="004A4A"/>
                </a:solidFill>
              </a:rPr>
              <a:t>//mientras NO se oprima tecla SIEMPRE entraré acá	</a:t>
            </a:r>
          </a:p>
          <a:p>
            <a:r>
              <a:rPr lang="es-AR" altLang="es-AR" sz="1600" dirty="0"/>
              <a:t>   codAnt = NO_KEY;</a:t>
            </a:r>
          </a:p>
          <a:p>
            <a:r>
              <a:rPr lang="es-AR" altLang="es-AR" sz="1600" dirty="0"/>
              <a:t>   estado = REPOSO;</a:t>
            </a:r>
          </a:p>
          <a:p>
            <a:r>
              <a:rPr lang="es-AR" altLang="es-AR" sz="1600" dirty="0">
                <a:highlight>
                  <a:srgbClr val="FFFF00"/>
                </a:highlight>
              </a:rPr>
              <a:t>   return</a:t>
            </a:r>
            <a:r>
              <a:rPr lang="es-AR" altLang="es-AR" sz="1600" dirty="0"/>
              <a:t>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}</a:t>
            </a:r>
          </a:p>
        </p:txBody>
      </p:sp>
      <p:sp>
        <p:nvSpPr>
          <p:cNvPr id="33796" name="Text Box 4">
            <a:extLst>
              <a:ext uri="{FF2B5EF4-FFF2-40B4-BE49-F238E27FC236}">
                <a16:creationId xmlns:a16="http://schemas.microsoft.com/office/drawing/2014/main" id="{3AD1E6C7-C32D-4DFE-AE76-79C5DC0827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5650" y="476673"/>
            <a:ext cx="3983038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 </a:t>
            </a:r>
            <a:r>
              <a:rPr lang="es-AR" altLang="es-AR" sz="1600" dirty="0"/>
              <a:t>if (estado == DETECCION)</a:t>
            </a:r>
          </a:p>
          <a:p>
            <a:r>
              <a:rPr lang="es-AR" altLang="es-AR" sz="1600" dirty="0"/>
              <a:t> { </a:t>
            </a:r>
          </a:p>
          <a:p>
            <a:r>
              <a:rPr lang="es-AR" altLang="es-AR" sz="1600" dirty="0"/>
              <a:t>      if (codAnt != codAct)</a:t>
            </a:r>
          </a:p>
          <a:p>
            <a:r>
              <a:rPr lang="es-AR" altLang="es-AR" sz="1600" dirty="0"/>
              <a:t>    	  codAnt = codAct;</a:t>
            </a:r>
          </a:p>
          <a:p>
            <a:r>
              <a:rPr lang="es-AR" altLang="es-AR" sz="1600" dirty="0"/>
              <a:t>      else {</a:t>
            </a:r>
          </a:p>
          <a:p>
            <a:r>
              <a:rPr lang="es-AR" altLang="es-AR" sz="1600" dirty="0"/>
              <a:t>		cont = CANT_REBOTES;</a:t>
            </a:r>
          </a:p>
          <a:p>
            <a:r>
              <a:rPr lang="es-AR" altLang="es-AR" sz="1600" dirty="0"/>
              <a:t>                estado = CHEQUEO;</a:t>
            </a:r>
          </a:p>
          <a:p>
            <a:r>
              <a:rPr lang="es-AR" altLang="es-AR" sz="1600" dirty="0"/>
              <a:t>      }</a:t>
            </a:r>
          </a:p>
          <a:p>
            <a:r>
              <a:rPr lang="es-AR" altLang="es-AR" sz="1600" dirty="0"/>
              <a:t>      </a:t>
            </a:r>
            <a:r>
              <a:rPr lang="es-AR" altLang="es-AR" sz="1600" dirty="0">
                <a:highlight>
                  <a:srgbClr val="FFFF00"/>
                </a:highlight>
              </a:rPr>
              <a:t>return</a:t>
            </a:r>
            <a:r>
              <a:rPr lang="es-AR" altLang="es-AR" sz="1600" dirty="0"/>
              <a:t>;</a:t>
            </a:r>
          </a:p>
          <a:p>
            <a:r>
              <a:rPr lang="es-AR" altLang="es-AR" sz="1600" dirty="0"/>
              <a:t> }</a:t>
            </a:r>
          </a:p>
        </p:txBody>
      </p:sp>
      <p:sp>
        <p:nvSpPr>
          <p:cNvPr id="33797" name="Text Box 5">
            <a:extLst>
              <a:ext uri="{FF2B5EF4-FFF2-40B4-BE49-F238E27FC236}">
                <a16:creationId xmlns:a16="http://schemas.microsoft.com/office/drawing/2014/main" id="{7E9D57EF-CDBE-47A9-8992-99F698649C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8775" y="2824584"/>
            <a:ext cx="3816350" cy="361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	if (estado == CHEQUEO)</a:t>
            </a:r>
          </a:p>
          <a:p>
            <a:r>
              <a:rPr lang="es-AR" altLang="es-AR" sz="1600" dirty="0"/>
              <a:t>	{ </a:t>
            </a:r>
          </a:p>
          <a:p>
            <a:r>
              <a:rPr lang="es-AR" altLang="es-AR" sz="1600" dirty="0"/>
              <a:t>      		if (codAnt != codAct) {</a:t>
            </a:r>
          </a:p>
          <a:p>
            <a:r>
              <a:rPr lang="es-AR" altLang="es-AR" sz="1600" dirty="0"/>
              <a:t>    	  		codAnt = codAct;</a:t>
            </a:r>
          </a:p>
          <a:p>
            <a:r>
              <a:rPr lang="es-AR" altLang="es-AR" sz="1600" dirty="0"/>
              <a:t>                        estado = DETECCION;</a:t>
            </a:r>
          </a:p>
          <a:p>
            <a:r>
              <a:rPr lang="es-AR" altLang="es-AR" sz="1600" dirty="0"/>
              <a:t>		}</a:t>
            </a:r>
          </a:p>
          <a:p>
            <a:r>
              <a:rPr lang="es-AR" altLang="es-AR" sz="1600" dirty="0"/>
              <a:t>      		else if (cont)</a:t>
            </a:r>
          </a:p>
          <a:p>
            <a:r>
              <a:rPr lang="es-AR" altLang="es-AR" sz="1600" dirty="0"/>
              <a:t>    	  		</a:t>
            </a:r>
            <a:r>
              <a:rPr lang="es-AR" altLang="es-AR" sz="1600" dirty="0" err="1"/>
              <a:t>cont</a:t>
            </a:r>
            <a:r>
              <a:rPr lang="es-AR" altLang="es-AR" sz="1600" dirty="0"/>
              <a:t>--;</a:t>
            </a:r>
          </a:p>
          <a:p>
            <a:r>
              <a:rPr lang="es-AR" altLang="es-AR" sz="1600" dirty="0"/>
              <a:t>      		else </a:t>
            </a:r>
            <a:r>
              <a:rPr lang="es-AR" altLang="es-AR" sz="1600" dirty="0">
                <a:solidFill>
                  <a:srgbClr val="FF0000"/>
                </a:solidFill>
              </a:rPr>
              <a:t>{</a:t>
            </a:r>
          </a:p>
          <a:p>
            <a:r>
              <a:rPr lang="es-AR" altLang="es-AR" sz="1600" dirty="0"/>
              <a:t>		 	</a:t>
            </a:r>
            <a:r>
              <a:rPr lang="es-AR" altLang="es-AR" sz="1600" b="1" dirty="0">
                <a:solidFill>
                  <a:srgbClr val="FF0000"/>
                </a:solidFill>
              </a:rPr>
              <a:t>bufkey = codAct;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		 	codAnt = NO_KEY;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                        estado = REPOSO;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      		</a:t>
            </a:r>
            <a:r>
              <a:rPr lang="es-AR" altLang="es-AR" sz="1600" dirty="0">
                <a:solidFill>
                  <a:schemeClr val="tx1"/>
                </a:solidFill>
              </a:rPr>
              <a:t>}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      		</a:t>
            </a:r>
            <a:r>
              <a:rPr lang="es-AR" altLang="es-AR" sz="1600" dirty="0">
                <a:highlight>
                  <a:srgbClr val="FFFF00"/>
                </a:highlight>
              </a:rPr>
              <a:t>return</a:t>
            </a:r>
            <a:r>
              <a:rPr lang="es-AR" altLang="es-AR" sz="1600" dirty="0"/>
              <a:t>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	</a:t>
            </a:r>
            <a:r>
              <a:rPr lang="es-AR" altLang="es-AR" sz="1600" dirty="0"/>
              <a:t>}</a:t>
            </a:r>
          </a:p>
          <a:p>
            <a:r>
              <a:rPr lang="es-AR" altLang="es-AR" sz="1600" dirty="0"/>
              <a:t>}</a:t>
            </a:r>
          </a:p>
        </p:txBody>
      </p:sp>
      <p:sp>
        <p:nvSpPr>
          <p:cNvPr id="33798" name="Text Box 6">
            <a:extLst>
              <a:ext uri="{FF2B5EF4-FFF2-40B4-BE49-F238E27FC236}">
                <a16:creationId xmlns:a16="http://schemas.microsoft.com/office/drawing/2014/main" id="{4D769536-5D73-496F-ABE3-7BEA92A897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8615" y="3671888"/>
            <a:ext cx="4319588" cy="2853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if (estado == REPOSO)</a:t>
            </a:r>
          </a:p>
          <a:p>
            <a:r>
              <a:rPr lang="es-AR" altLang="es-AR" dirty="0"/>
              <a:t>{</a:t>
            </a:r>
          </a:p>
          <a:p>
            <a:r>
              <a:rPr lang="es-AR" altLang="es-AR" dirty="0"/>
              <a:t>    	 if (codAnt != codAct)</a:t>
            </a:r>
          </a:p>
          <a:p>
            <a:pPr>
              <a:spcAft>
                <a:spcPts val="288"/>
              </a:spcAft>
            </a:pPr>
            <a:r>
              <a:rPr lang="es-AR" altLang="es-AR" dirty="0"/>
              <a:t>	{	</a:t>
            </a:r>
          </a:p>
          <a:p>
            <a:r>
              <a:rPr lang="es-AR" altLang="es-AR" dirty="0"/>
              <a:t>	//detecté una tecla por primera vez</a:t>
            </a:r>
          </a:p>
          <a:p>
            <a:r>
              <a:rPr lang="es-AR" altLang="es-AR" dirty="0"/>
              <a:t>	codAnt = codAct;</a:t>
            </a:r>
          </a:p>
          <a:p>
            <a:r>
              <a:rPr lang="es-AR" altLang="es-AR" dirty="0"/>
              <a:t>       estado = DETECCION;</a:t>
            </a:r>
          </a:p>
          <a:p>
            <a:r>
              <a:rPr lang="es-AR" altLang="es-AR" dirty="0"/>
              <a:t>	}</a:t>
            </a:r>
          </a:p>
          <a:p>
            <a:r>
              <a:rPr lang="es-AR" altLang="es-AR" dirty="0"/>
              <a:t>	</a:t>
            </a:r>
            <a:r>
              <a:rPr lang="es-AR" altLang="es-AR" dirty="0">
                <a:highlight>
                  <a:srgbClr val="FFFF00"/>
                </a:highlight>
              </a:rPr>
              <a:t>return</a:t>
            </a:r>
            <a:r>
              <a:rPr lang="es-AR" altLang="es-AR" dirty="0"/>
              <a:t>;</a:t>
            </a:r>
          </a:p>
          <a:p>
            <a:r>
              <a:rPr lang="es-AR" altLang="es-AR" dirty="0"/>
              <a:t>}</a:t>
            </a:r>
          </a:p>
        </p:txBody>
      </p:sp>
      <p:pic>
        <p:nvPicPr>
          <p:cNvPr id="33799" name="Picture 7">
            <a:extLst>
              <a:ext uri="{FF2B5EF4-FFF2-40B4-BE49-F238E27FC236}">
                <a16:creationId xmlns:a16="http://schemas.microsoft.com/office/drawing/2014/main" id="{EA769874-80A0-4507-970F-8F023037A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952" y="2780458"/>
            <a:ext cx="2519363" cy="1944687"/>
          </a:xfrm>
          <a:prstGeom prst="rect">
            <a:avLst/>
          </a:prstGeom>
          <a:noFill/>
          <a:ln w="72000" cap="flat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A25C87C9-C0AA-4430-A1D3-819BCB2E7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2" y="1700808"/>
            <a:ext cx="2561266" cy="264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¿Quién hace el debounce? </a:t>
            </a: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b="1" i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TecladoSW()</a:t>
            </a:r>
            <a:endParaRPr lang="es-AR" altLang="es-AR" sz="28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2BB8B679-725E-44DE-B655-FA0C034F567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7C3503B6-7D3D-40DD-8DA3-D37B3039A30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25</a:t>
            </a:fld>
            <a:endParaRPr lang="es-ES" altLang="es-AR" dirty="0"/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E72F88C2-CEF7-47A4-B018-0639F227A84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6423953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3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3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9" dur="1000"/>
                                        <p:tgtEl>
                                          <p:spTgt spid="337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3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1000" fill="hold"/>
                                        <p:tgtEl>
                                          <p:spTgt spid="33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5" dur="1000"/>
                                        <p:tgtEl>
                                          <p:spTgt spid="337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33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1000" fill="hold"/>
                                        <p:tgtEl>
                                          <p:spTgt spid="33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21" dur="1000"/>
                                        <p:tgtEl>
                                          <p:spTgt spid="337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28" dur="1000"/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2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1000" fill="hold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34" dur="1000"/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1000" fill="hold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41" dur="1000"/>
                                        <p:tgtEl>
                                          <p:spTgt spid="337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5" dur="1000" fill="hold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6" dur="1000" fill="hold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47" dur="1000"/>
                                        <p:tgtEl>
                                          <p:spTgt spid="337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1000" fill="hold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53" dur="1000"/>
                                        <p:tgtEl>
                                          <p:spTgt spid="337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60" dur="1000"/>
                                        <p:tgtEl>
                                          <p:spTgt spid="337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1000" fill="hold"/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67" dur="1000"/>
                                        <p:tgtEl>
                                          <p:spTgt spid="337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1000" fill="hold"/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73" dur="1000"/>
                                        <p:tgtEl>
                                          <p:spTgt spid="3379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" dur="10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1000" fill="hold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80" dur="1000"/>
                                        <p:tgtEl>
                                          <p:spTgt spid="337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2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4" dur="10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5" dur="1000" fill="hold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86" dur="1000"/>
                                        <p:tgtEl>
                                          <p:spTgt spid="337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9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1" dur="10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2" dur="1000" fill="hold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93" dur="1000"/>
                                        <p:tgtEl>
                                          <p:spTgt spid="337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5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99" dur="1000"/>
                                        <p:tgtEl>
                                          <p:spTgt spid="337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4" dur="1000" fill="hold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05" dur="1000"/>
                                        <p:tgtEl>
                                          <p:spTgt spid="337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 nodeType="clickPar">
                      <p:stCondLst>
                        <p:cond delay="indefinite"/>
                      </p:stCondLst>
                      <p:childTnLst>
                        <p:par>
                          <p:cTn id="10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8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0" dur="1000" fill="hold"/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1" dur="1000" fill="hold"/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12" dur="1000"/>
                                        <p:tgtEl>
                                          <p:spTgt spid="337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16" dur="1000" fill="hold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7" dur="1000" fill="hold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18" dur="1000"/>
                                        <p:tgtEl>
                                          <p:spTgt spid="337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2" dur="1000" fill="hold"/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3" dur="1000" fill="hold"/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24" dur="1000"/>
                                        <p:tgtEl>
                                          <p:spTgt spid="337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8" dur="1000" fill="hold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29" dur="1000" fill="hold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30" dur="1000"/>
                                        <p:tgtEl>
                                          <p:spTgt spid="337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 nodeType="clickPar">
                      <p:stCondLst>
                        <p:cond delay="indefinite"/>
                      </p:stCondLst>
                      <p:childTnLst>
                        <p:par>
                          <p:cTn id="1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3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5" dur="1000" fill="hold"/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6" dur="1000" fill="hold"/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37" dur="1000"/>
                                        <p:tgtEl>
                                          <p:spTgt spid="337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1" dur="1000" fill="hold"/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2" dur="1000" fill="hold"/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43" dur="1000"/>
                                        <p:tgtEl>
                                          <p:spTgt spid="337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46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8" dur="1000" fill="hold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9" dur="1000" fill="hold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50" dur="1000"/>
                                        <p:tgtEl>
                                          <p:spTgt spid="337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4" dur="1000" fill="hold"/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5" dur="1000" fill="hold"/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56" dur="1000"/>
                                        <p:tgtEl>
                                          <p:spTgt spid="3379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58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1000" fill="hold"/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62" dur="1000"/>
                                        <p:tgtEl>
                                          <p:spTgt spid="3379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3000"/>
                            </p:stCondLst>
                            <p:childTnLst>
                              <p:par>
                                <p:cTn id="164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7" dur="1000" fill="hold"/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68" dur="1000"/>
                                        <p:tgtEl>
                                          <p:spTgt spid="3379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5510855D-25B4-4AA7-ABC0-FF2096D33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3249" y="599370"/>
            <a:ext cx="3657600" cy="1235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void TecladoSW (uint8_t codAct)</a:t>
            </a:r>
          </a:p>
          <a:p>
            <a:r>
              <a:rPr lang="es-AR" altLang="es-AR" sz="1600" dirty="0"/>
              <a:t>{</a:t>
            </a:r>
          </a:p>
          <a:p>
            <a:r>
              <a:rPr lang="es-AR" altLang="es-AR" sz="1600" dirty="0"/>
              <a:t>   static uint8_t codAnt = NO_KEY;</a:t>
            </a:r>
          </a:p>
          <a:p>
            <a:r>
              <a:rPr lang="es-AR" altLang="es-AR" sz="1600" dirty="0"/>
              <a:t>   static uint8_t estado = REPOSO;</a:t>
            </a:r>
          </a:p>
          <a:p>
            <a:r>
              <a:rPr lang="es-AR" altLang="es-AR" sz="1600" dirty="0"/>
              <a:t>   static uint8_t cont;</a:t>
            </a:r>
          </a:p>
        </p:txBody>
      </p:sp>
      <p:sp>
        <p:nvSpPr>
          <p:cNvPr id="34819" name="Text Box 3">
            <a:extLst>
              <a:ext uri="{FF2B5EF4-FFF2-40B4-BE49-F238E27FC236}">
                <a16:creationId xmlns:a16="http://schemas.microsoft.com/office/drawing/2014/main" id="{85B43F68-DF1F-4FCC-B8BB-C871D2D40E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3425" y="1883656"/>
            <a:ext cx="5037137" cy="167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if (codAct == NO_KEY)</a:t>
            </a:r>
          </a:p>
          <a:p>
            <a:r>
              <a:rPr lang="es-AR" altLang="es-AR" sz="1600" dirty="0"/>
              <a:t>{ </a:t>
            </a:r>
            <a:r>
              <a:rPr lang="es-AR" altLang="es-AR" sz="1600" i="1" dirty="0">
                <a:solidFill>
                  <a:srgbClr val="004A4A"/>
                </a:solidFill>
              </a:rPr>
              <a:t>//mientras NO se oprima tecla SIEMPRE entraré acá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 codAnt = NO_KEY;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 estado = REPOSO;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 return;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}</a:t>
            </a:r>
          </a:p>
        </p:txBody>
      </p:sp>
      <p:sp>
        <p:nvSpPr>
          <p:cNvPr id="34820" name="Text Box 4">
            <a:extLst>
              <a:ext uri="{FF2B5EF4-FFF2-40B4-BE49-F238E27FC236}">
                <a16:creationId xmlns:a16="http://schemas.microsoft.com/office/drawing/2014/main" id="{04D14B6B-E9F5-4912-9587-A0976E1C5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6586" y="3390195"/>
            <a:ext cx="3983038" cy="240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 </a:t>
            </a:r>
            <a:r>
              <a:rPr lang="es-AR" altLang="es-AR" sz="1600" dirty="0"/>
              <a:t>if (estado == DETECCION)</a:t>
            </a:r>
          </a:p>
          <a:p>
            <a:r>
              <a:rPr lang="es-AR" altLang="es-AR" sz="1600" dirty="0"/>
              <a:t> { </a:t>
            </a:r>
          </a:p>
          <a:p>
            <a:r>
              <a:rPr lang="es-AR" altLang="es-AR" sz="1600" dirty="0"/>
              <a:t>      if (codAnt != codAct)</a:t>
            </a:r>
          </a:p>
          <a:p>
            <a:r>
              <a:rPr lang="es-AR" altLang="es-AR" sz="1600" dirty="0"/>
              <a:t>    	  codAnt = codAct;</a:t>
            </a:r>
          </a:p>
          <a:p>
            <a:r>
              <a:rPr lang="es-AR" altLang="es-AR" sz="1600" dirty="0"/>
              <a:t>      else {</a:t>
            </a:r>
          </a:p>
          <a:p>
            <a:r>
              <a:rPr lang="es-AR" altLang="es-AR" sz="1600" dirty="0"/>
              <a:t>		 estado = CHEQUEO;</a:t>
            </a:r>
          </a:p>
          <a:p>
            <a:r>
              <a:rPr lang="es-AR" altLang="es-AR" sz="1600" dirty="0"/>
              <a:t>		 cont = CANT_REBOTES;</a:t>
            </a:r>
          </a:p>
          <a:p>
            <a:r>
              <a:rPr lang="es-AR" altLang="es-AR" sz="1600" dirty="0"/>
              <a:t>      }</a:t>
            </a:r>
          </a:p>
          <a:p>
            <a:r>
              <a:rPr lang="es-AR" altLang="es-AR" sz="1600" dirty="0"/>
              <a:t>      return;</a:t>
            </a:r>
          </a:p>
          <a:p>
            <a:r>
              <a:rPr lang="es-AR" altLang="es-AR" sz="1600" dirty="0"/>
              <a:t> }</a:t>
            </a:r>
          </a:p>
        </p:txBody>
      </p:sp>
      <p:sp>
        <p:nvSpPr>
          <p:cNvPr id="34821" name="Text Box 5">
            <a:extLst>
              <a:ext uri="{FF2B5EF4-FFF2-40B4-BE49-F238E27FC236}">
                <a16:creationId xmlns:a16="http://schemas.microsoft.com/office/drawing/2014/main" id="{74281CC2-D67C-4A86-8F00-FBA2AA8C41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6075" y="462845"/>
            <a:ext cx="3405187" cy="306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if (estado == CHEQUEO)</a:t>
            </a:r>
          </a:p>
          <a:p>
            <a:r>
              <a:rPr lang="es-AR" altLang="es-AR" sz="1600" dirty="0"/>
              <a:t>{ </a:t>
            </a:r>
          </a:p>
          <a:p>
            <a:r>
              <a:rPr lang="es-AR" altLang="es-AR" sz="1600" dirty="0"/>
              <a:t>      if (codAnt != codAct)</a:t>
            </a:r>
          </a:p>
          <a:p>
            <a:r>
              <a:rPr lang="es-AR" altLang="es-AR" sz="1600" dirty="0"/>
              <a:t>    	  estado = DETECCION;</a:t>
            </a:r>
          </a:p>
          <a:p>
            <a:r>
              <a:rPr lang="es-AR" altLang="es-AR" sz="1600" dirty="0"/>
              <a:t>      else if (cont)</a:t>
            </a:r>
          </a:p>
          <a:p>
            <a:r>
              <a:rPr lang="es-AR" altLang="es-AR" sz="1600" dirty="0"/>
              <a:t>    	  cont--;</a:t>
            </a:r>
          </a:p>
          <a:p>
            <a:r>
              <a:rPr lang="es-AR" altLang="es-AR" sz="1600" dirty="0"/>
              <a:t>      else {</a:t>
            </a:r>
          </a:p>
          <a:p>
            <a:r>
              <a:rPr lang="es-AR" altLang="es-AR" sz="1600" dirty="0"/>
              <a:t>		 </a:t>
            </a:r>
            <a:r>
              <a:rPr lang="es-AR" altLang="es-AR" sz="1600" b="1" dirty="0">
                <a:solidFill>
                  <a:srgbClr val="FF0000"/>
                </a:solidFill>
              </a:rPr>
              <a:t>bufkey = codAct;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		 estado = REPOSO;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		 codAnt = NO_KEY;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      }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      return;</a:t>
            </a:r>
          </a:p>
          <a:p>
            <a:r>
              <a:rPr lang="es-AR" altLang="es-AR" sz="1600" dirty="0">
                <a:solidFill>
                  <a:srgbClr val="FF0000"/>
                </a:solidFill>
              </a:rPr>
              <a:t>}</a:t>
            </a:r>
          </a:p>
        </p:txBody>
      </p:sp>
      <p:sp>
        <p:nvSpPr>
          <p:cNvPr id="34822" name="Text Box 6">
            <a:extLst>
              <a:ext uri="{FF2B5EF4-FFF2-40B4-BE49-F238E27FC236}">
                <a16:creationId xmlns:a16="http://schemas.microsoft.com/office/drawing/2014/main" id="{EEBE5BC4-BA12-48BE-B880-ABBA7AC99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224" y="3490207"/>
            <a:ext cx="4197350" cy="144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8970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1600" dirty="0"/>
              <a:t>     else {	</a:t>
            </a:r>
            <a:r>
              <a:rPr lang="es-AR" altLang="es-AR" sz="1600" i="1" dirty="0">
                <a:solidFill>
                  <a:srgbClr val="004A4A"/>
                </a:solidFill>
              </a:rPr>
              <a:t>//detecté una tecla por primera vez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   estado = DETECCION;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   codAnt = codAct;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     }</a:t>
            </a:r>
          </a:p>
          <a:p>
            <a:r>
              <a:rPr lang="es-AR" altLang="es-AR" sz="1600" dirty="0">
                <a:solidFill>
                  <a:srgbClr val="004A4A"/>
                </a:solidFill>
              </a:rPr>
              <a:t>}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774B700-445D-4929-ABD2-50C9278B6818}"/>
              </a:ext>
            </a:extLst>
          </p:cNvPr>
          <p:cNvSpPr txBox="1"/>
          <p:nvPr/>
        </p:nvSpPr>
        <p:spPr>
          <a:xfrm rot="20583002">
            <a:off x="8294446" y="5040429"/>
            <a:ext cx="3512427" cy="785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>
                <a:solidFill>
                  <a:srgbClr val="0000FF"/>
                </a:solidFill>
                <a:highlight>
                  <a:srgbClr val="FFFF00"/>
                </a:highlight>
                <a:latin typeface="Segoe Script" panose="030B0504020000000003" pitchFamily="66" charset="0"/>
              </a:rPr>
              <a:t>Otra opción … para ver en casa….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18353B86-FDB1-4DA5-8EDB-2C43A53A8D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253" y="1946508"/>
            <a:ext cx="2561266" cy="2645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¿Quién hace el debounce? </a:t>
            </a: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b="1" i="1" dirty="0">
                <a:solidFill>
                  <a:srgbClr val="FF0000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TecladoSW()</a:t>
            </a:r>
            <a:endParaRPr lang="es-AR" altLang="es-AR" sz="28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Marcador de fecha 1">
            <a:extLst>
              <a:ext uri="{FF2B5EF4-FFF2-40B4-BE49-F238E27FC236}">
                <a16:creationId xmlns:a16="http://schemas.microsoft.com/office/drawing/2014/main" id="{ECF6D8AF-880E-42C2-83F7-B188637D37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5" name="Marcador de número de diapositiva 3">
            <a:extLst>
              <a:ext uri="{FF2B5EF4-FFF2-40B4-BE49-F238E27FC236}">
                <a16:creationId xmlns:a16="http://schemas.microsoft.com/office/drawing/2014/main" id="{6CAFD1B9-EB6F-4AFA-86FC-71CDCF89AA9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26</a:t>
            </a:fld>
            <a:endParaRPr lang="es-ES" altLang="es-AR" dirty="0"/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8E3700C0-2286-4CC5-A7F7-D82BA91543A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286047698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2">
            <a:extLst>
              <a:ext uri="{FF2B5EF4-FFF2-40B4-BE49-F238E27FC236}">
                <a16:creationId xmlns:a16="http://schemas.microsoft.com/office/drawing/2014/main" id="{16581ADA-6616-4029-8EF4-65205F67E2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6303964"/>
            <a:ext cx="3352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b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1200">
                <a:solidFill>
                  <a:srgbClr val="035C75"/>
                </a:solidFill>
                <a:latin typeface="Arial" panose="020B0604020202020204" pitchFamily="34" charset="0"/>
              </a:rPr>
              <a:t>Ing. Marcelo Ángel Trujillo </a:t>
            </a:r>
          </a:p>
        </p:txBody>
      </p:sp>
      <p:grpSp>
        <p:nvGrpSpPr>
          <p:cNvPr id="34821" name="Group 4">
            <a:extLst>
              <a:ext uri="{FF2B5EF4-FFF2-40B4-BE49-F238E27FC236}">
                <a16:creationId xmlns:a16="http://schemas.microsoft.com/office/drawing/2014/main" id="{084AB576-E7A1-4355-8544-1B15763BDFB2}"/>
              </a:ext>
            </a:extLst>
          </p:cNvPr>
          <p:cNvGrpSpPr>
            <a:grpSpLocks/>
          </p:cNvGrpSpPr>
          <p:nvPr/>
        </p:nvGrpSpPr>
        <p:grpSpPr bwMode="auto">
          <a:xfrm>
            <a:off x="5328260" y="2794675"/>
            <a:ext cx="2971987" cy="2466162"/>
            <a:chOff x="1607" y="1773"/>
            <a:chExt cx="2111" cy="2238"/>
          </a:xfrm>
        </p:grpSpPr>
        <p:grpSp>
          <p:nvGrpSpPr>
            <p:cNvPr id="34832" name="Group 5">
              <a:extLst>
                <a:ext uri="{FF2B5EF4-FFF2-40B4-BE49-F238E27FC236}">
                  <a16:creationId xmlns:a16="http://schemas.microsoft.com/office/drawing/2014/main" id="{D63985F5-5421-4D8D-BD4F-580A5C261C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92" y="2115"/>
              <a:ext cx="2026" cy="1896"/>
              <a:chOff x="1692" y="2115"/>
              <a:chExt cx="2026" cy="1896"/>
            </a:xfrm>
          </p:grpSpPr>
          <p:pic>
            <p:nvPicPr>
              <p:cNvPr id="34834" name="Picture 6">
                <a:extLst>
                  <a:ext uri="{FF2B5EF4-FFF2-40B4-BE49-F238E27FC236}">
                    <a16:creationId xmlns:a16="http://schemas.microsoft.com/office/drawing/2014/main" id="{B92AFED8-52A2-4D16-BA96-4690B4FE62D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692" y="2115"/>
                <a:ext cx="1275" cy="4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34835" name="AutoShape 7">
                <a:extLst>
                  <a:ext uri="{FF2B5EF4-FFF2-40B4-BE49-F238E27FC236}">
                    <a16:creationId xmlns:a16="http://schemas.microsoft.com/office/drawing/2014/main" id="{36B8DDFE-0DAA-496D-8712-2116B2E871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-8580000">
                <a:off x="2707" y="3037"/>
                <a:ext cx="858" cy="7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7694720 60000 65536"/>
                  <a:gd name="T9" fmla="*/ 11796480 60000 65536"/>
                  <a:gd name="T10" fmla="*/ 5898240 60000 65536"/>
                  <a:gd name="T11" fmla="*/ 0 60000 65536"/>
                  <a:gd name="T12" fmla="*/ 3373 w 21600"/>
                  <a:gd name="T13" fmla="*/ 5393 h 21600"/>
                  <a:gd name="T14" fmla="*/ 18906 w 21600"/>
                  <a:gd name="T15" fmla="*/ 16207 h 21600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21600" h="21600">
                    <a:moveTo>
                      <a:pt x="16200" y="0"/>
                    </a:moveTo>
                    <a:lnTo>
                      <a:pt x="16200" y="5400"/>
                    </a:lnTo>
                    <a:lnTo>
                      <a:pt x="3375" y="5400"/>
                    </a:lnTo>
                    <a:lnTo>
                      <a:pt x="3375" y="16200"/>
                    </a:lnTo>
                    <a:lnTo>
                      <a:pt x="16200" y="16200"/>
                    </a:lnTo>
                    <a:lnTo>
                      <a:pt x="16200" y="21600"/>
                    </a:lnTo>
                    <a:lnTo>
                      <a:pt x="21600" y="10800"/>
                    </a:lnTo>
                    <a:lnTo>
                      <a:pt x="16200" y="0"/>
                    </a:lnTo>
                    <a:close/>
                  </a:path>
                  <a:path w="21600" h="21600">
                    <a:moveTo>
                      <a:pt x="1350" y="5400"/>
                    </a:moveTo>
                    <a:lnTo>
                      <a:pt x="1350" y="16200"/>
                    </a:lnTo>
                    <a:lnTo>
                      <a:pt x="2700" y="16200"/>
                    </a:lnTo>
                    <a:lnTo>
                      <a:pt x="2700" y="5400"/>
                    </a:lnTo>
                    <a:lnTo>
                      <a:pt x="1350" y="5400"/>
                    </a:lnTo>
                    <a:close/>
                  </a:path>
                  <a:path w="21600" h="21600">
                    <a:moveTo>
                      <a:pt x="0" y="5400"/>
                    </a:moveTo>
                    <a:lnTo>
                      <a:pt x="0" y="16200"/>
                    </a:lnTo>
                    <a:lnTo>
                      <a:pt x="675" y="16200"/>
                    </a:lnTo>
                    <a:lnTo>
                      <a:pt x="675" y="5400"/>
                    </a:lnTo>
                    <a:lnTo>
                      <a:pt x="0" y="5400"/>
                    </a:lnTo>
                    <a:close/>
                  </a:path>
                </a:pathLst>
              </a:custGeom>
              <a:noFill/>
              <a:ln w="25560">
                <a:solidFill>
                  <a:srgbClr val="0B529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34833" name="Rectangle 8">
              <a:extLst>
                <a:ext uri="{FF2B5EF4-FFF2-40B4-BE49-F238E27FC236}">
                  <a16:creationId xmlns:a16="http://schemas.microsoft.com/office/drawing/2014/main" id="{819467AD-D549-41C6-94FE-69EDD37A39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7" y="1773"/>
              <a:ext cx="1344" cy="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square" lIns="90000" tIns="45000" rIns="90000" bIns="4500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1800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Buffer (bufkey)</a:t>
              </a:r>
            </a:p>
          </p:txBody>
        </p:sp>
      </p:grpSp>
      <p:grpSp>
        <p:nvGrpSpPr>
          <p:cNvPr id="34824" name="Group 11">
            <a:extLst>
              <a:ext uri="{FF2B5EF4-FFF2-40B4-BE49-F238E27FC236}">
                <a16:creationId xmlns:a16="http://schemas.microsoft.com/office/drawing/2014/main" id="{64A06D76-BE6D-41A2-A55F-CE71593A2F6D}"/>
              </a:ext>
            </a:extLst>
          </p:cNvPr>
          <p:cNvGrpSpPr>
            <a:grpSpLocks/>
          </p:cNvGrpSpPr>
          <p:nvPr/>
        </p:nvGrpSpPr>
        <p:grpSpPr bwMode="auto">
          <a:xfrm>
            <a:off x="7947847" y="4684575"/>
            <a:ext cx="2881312" cy="1138237"/>
            <a:chOff x="3157" y="3249"/>
            <a:chExt cx="1815" cy="717"/>
          </a:xfrm>
        </p:grpSpPr>
        <p:pic>
          <p:nvPicPr>
            <p:cNvPr id="34830" name="Picture 12">
              <a:extLst>
                <a:ext uri="{FF2B5EF4-FFF2-40B4-BE49-F238E27FC236}">
                  <a16:creationId xmlns:a16="http://schemas.microsoft.com/office/drawing/2014/main" id="{32E9546D-619A-460C-A01C-601A47FDC3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5" y="3249"/>
              <a:ext cx="957" cy="7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34831" name="Rectangle 13">
              <a:extLst>
                <a:ext uri="{FF2B5EF4-FFF2-40B4-BE49-F238E27FC236}">
                  <a16:creationId xmlns:a16="http://schemas.microsoft.com/office/drawing/2014/main" id="{6BED2989-880D-4864-BC86-6AA6BB2E8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7" y="3612"/>
              <a:ext cx="745" cy="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5000" rIns="90000" bIns="45000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AR" altLang="es-AR" sz="1800" i="1">
                  <a:solidFill>
                    <a:srgbClr val="0070C0"/>
                  </a:solidFill>
                  <a:latin typeface="Arial" panose="020B0604020202020204" pitchFamily="34" charset="0"/>
                </a:rPr>
                <a:t>Hardware</a:t>
              </a:r>
            </a:p>
          </p:txBody>
        </p:sp>
      </p:grpSp>
      <p:sp>
        <p:nvSpPr>
          <p:cNvPr id="34825" name="Rectangle 19">
            <a:extLst>
              <a:ext uri="{FF2B5EF4-FFF2-40B4-BE49-F238E27FC236}">
                <a16:creationId xmlns:a16="http://schemas.microsoft.com/office/drawing/2014/main" id="{20EA9ECF-E760-47BA-A512-25EC8BD9AA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598" y="3198674"/>
            <a:ext cx="1728787" cy="647700"/>
          </a:xfrm>
          <a:prstGeom prst="rect">
            <a:avLst/>
          </a:prstGeom>
          <a:solidFill>
            <a:srgbClr val="CFE7F5"/>
          </a:solidFill>
          <a:ln w="936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Arial" panose="020B0604020202020204" pitchFamily="34" charset="0"/>
            </a:endParaRPr>
          </a:p>
        </p:txBody>
      </p:sp>
      <p:sp>
        <p:nvSpPr>
          <p:cNvPr id="18452" name="AutoShape 20">
            <a:extLst>
              <a:ext uri="{FF2B5EF4-FFF2-40B4-BE49-F238E27FC236}">
                <a16:creationId xmlns:a16="http://schemas.microsoft.com/office/drawing/2014/main" id="{88C79550-E5FF-4093-9E0A-37EEDF3CF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59139" y="2946261"/>
            <a:ext cx="1655762" cy="1152525"/>
          </a:xfrm>
          <a:prstGeom prst="homePlate">
            <a:avLst>
              <a:gd name="adj" fmla="val 35916"/>
            </a:avLst>
          </a:prstGeom>
          <a:solidFill>
            <a:srgbClr val="800000">
              <a:alpha val="50195"/>
            </a:srgbClr>
          </a:solidFill>
          <a:ln w="9360">
            <a:solidFill>
              <a:srgbClr val="808080"/>
            </a:solidFill>
            <a:round/>
            <a:headEnd/>
            <a:tailEnd/>
          </a:ln>
        </p:spPr>
        <p:txBody>
          <a:bodyPr wrap="none" lIns="90000" tIns="45000" rIns="90000" bIns="45000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2200" dirty="0">
                <a:solidFill>
                  <a:srgbClr val="000000"/>
                </a:solidFill>
                <a:latin typeface="Arial" panose="020B0604020202020204" pitchFamily="34" charset="0"/>
              </a:rPr>
              <a:t>¿Quién lo 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AR" altLang="es-AR" sz="2200" dirty="0">
                <a:solidFill>
                  <a:srgbClr val="000000"/>
                </a:solidFill>
                <a:latin typeface="Arial" panose="020B0604020202020204" pitchFamily="34" charset="0"/>
              </a:rPr>
              <a:t>lee?</a:t>
            </a:r>
          </a:p>
        </p:txBody>
      </p:sp>
      <p:sp>
        <p:nvSpPr>
          <p:cNvPr id="23" name="22 Rectángulo">
            <a:extLst>
              <a:ext uri="{FF2B5EF4-FFF2-40B4-BE49-F238E27FC236}">
                <a16:creationId xmlns:a16="http://schemas.microsoft.com/office/drawing/2014/main" id="{A2929288-2031-4C21-81F8-83E6EE9A45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2349" y="579300"/>
            <a:ext cx="2735930" cy="1638141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void driverTeclado(void)  </a:t>
            </a:r>
          </a:p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{</a:t>
            </a:r>
          </a:p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       uint8_t codAct ;</a:t>
            </a:r>
          </a:p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       codAct = TecladoHW( );</a:t>
            </a:r>
          </a:p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       TecladoSW( codAct );</a:t>
            </a:r>
          </a:p>
          <a:p>
            <a:pPr eaLnBrk="1" hangingPunct="1">
              <a:defRPr/>
            </a:pPr>
            <a:r>
              <a:rPr lang="es-AR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25" name="24 Flecha doblada">
            <a:extLst>
              <a:ext uri="{FF2B5EF4-FFF2-40B4-BE49-F238E27FC236}">
                <a16:creationId xmlns:a16="http://schemas.microsoft.com/office/drawing/2014/main" id="{FEC751A2-C41D-4A55-9506-FD396C772D02}"/>
              </a:ext>
            </a:extLst>
          </p:cNvPr>
          <p:cNvSpPr/>
          <p:nvPr/>
        </p:nvSpPr>
        <p:spPr>
          <a:xfrm rot="15646849">
            <a:off x="7434692" y="2285310"/>
            <a:ext cx="2093833" cy="1666875"/>
          </a:xfrm>
          <a:prstGeom prst="bentArrow">
            <a:avLst>
              <a:gd name="adj1" fmla="val 8792"/>
              <a:gd name="adj2" fmla="val 21298"/>
              <a:gd name="adj3" fmla="val 25000"/>
              <a:gd name="adj4" fmla="val 538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AR">
              <a:solidFill>
                <a:schemeClr val="tx1"/>
              </a:solidFill>
            </a:endParaRPr>
          </a:p>
        </p:txBody>
      </p:sp>
      <p:sp>
        <p:nvSpPr>
          <p:cNvPr id="27" name="26 Rectángulo">
            <a:extLst>
              <a:ext uri="{FF2B5EF4-FFF2-40B4-BE49-F238E27FC236}">
                <a16:creationId xmlns:a16="http://schemas.microsoft.com/office/drawing/2014/main" id="{3889AD8F-382E-426A-AD08-0D250CC99CB0}"/>
              </a:ext>
            </a:extLst>
          </p:cNvPr>
          <p:cNvSpPr/>
          <p:nvPr/>
        </p:nvSpPr>
        <p:spPr>
          <a:xfrm>
            <a:off x="9020998" y="2739887"/>
            <a:ext cx="3024187" cy="2153410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s-AR" dirty="0" err="1">
                <a:latin typeface="Arial" charset="0"/>
                <a:cs typeface="Arial" charset="0"/>
              </a:rPr>
              <a:t>void</a:t>
            </a:r>
            <a:r>
              <a:rPr lang="es-AR" dirty="0">
                <a:latin typeface="Arial" charset="0"/>
                <a:cs typeface="Arial" charset="0"/>
              </a:rPr>
              <a:t> </a:t>
            </a:r>
            <a:r>
              <a:rPr lang="es-AR" dirty="0" err="1">
                <a:latin typeface="Arial" charset="0"/>
                <a:cs typeface="Arial" charset="0"/>
              </a:rPr>
              <a:t>SysTick_Handler</a:t>
            </a:r>
            <a:r>
              <a:rPr lang="es-AR" dirty="0">
                <a:latin typeface="Arial" charset="0"/>
                <a:cs typeface="Arial" charset="0"/>
              </a:rPr>
              <a:t> (</a:t>
            </a:r>
            <a:r>
              <a:rPr lang="es-AR" dirty="0" err="1">
                <a:latin typeface="Arial" charset="0"/>
                <a:cs typeface="Arial" charset="0"/>
              </a:rPr>
              <a:t>void</a:t>
            </a:r>
            <a:r>
              <a:rPr lang="es-AR" dirty="0">
                <a:latin typeface="Arial" charset="0"/>
                <a:cs typeface="Arial" charset="0"/>
              </a:rPr>
              <a:t>)</a:t>
            </a:r>
          </a:p>
          <a:p>
            <a:pPr eaLnBrk="1" hangingPunct="1">
              <a:defRPr/>
            </a:pPr>
            <a:endParaRPr lang="es-AR" dirty="0">
              <a:latin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{</a:t>
            </a: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      ……………… </a:t>
            </a: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      driverTeclado();</a:t>
            </a: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      </a:t>
            </a:r>
            <a:r>
              <a:rPr lang="es-AR" dirty="0">
                <a:solidFill>
                  <a:schemeClr val="bg1">
                    <a:lumMod val="50000"/>
                  </a:schemeClr>
                </a:solidFill>
                <a:latin typeface="Arial" charset="0"/>
                <a:cs typeface="Arial" charset="0"/>
              </a:rPr>
              <a:t>barridoDisplay</a:t>
            </a:r>
            <a:r>
              <a:rPr lang="es-AR" dirty="0">
                <a:latin typeface="Arial" charset="0"/>
                <a:cs typeface="Arial" charset="0"/>
              </a:rPr>
              <a:t>();</a:t>
            </a: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      ………………..</a:t>
            </a:r>
          </a:p>
          <a:p>
            <a:pPr eaLnBrk="1" hangingPunct="1">
              <a:defRPr/>
            </a:pPr>
            <a:r>
              <a:rPr lang="es-AR" dirty="0">
                <a:latin typeface="Arial" charset="0"/>
                <a:cs typeface="Arial" charset="0"/>
              </a:rPr>
              <a:t>}</a:t>
            </a:r>
          </a:p>
        </p:txBody>
      </p:sp>
      <p:sp>
        <p:nvSpPr>
          <p:cNvPr id="34822" name="Rectangle 9">
            <a:extLst>
              <a:ext uri="{FF2B5EF4-FFF2-40B4-BE49-F238E27FC236}">
                <a16:creationId xmlns:a16="http://schemas.microsoft.com/office/drawing/2014/main" id="{10C58102-E43C-4F2F-85CA-AFC3DDB381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7255" y="3366660"/>
            <a:ext cx="669071" cy="367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solidFill>
                  <a:srgbClr val="000000"/>
                </a:solidFill>
                <a:latin typeface="Arial" panose="020B0604020202020204" pitchFamily="34" charset="0"/>
              </a:rPr>
              <a:t>tecla</a:t>
            </a:r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E47DAAE1-EB40-461B-A72F-DE394145EA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815" y="1211028"/>
            <a:ext cx="2857859" cy="178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¿Cómo seguimos? </a:t>
            </a:r>
            <a:endParaRPr lang="es-AR" altLang="es-AR" sz="28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Rectangle 5">
            <a:extLst>
              <a:ext uri="{FF2B5EF4-FFF2-40B4-BE49-F238E27FC236}">
                <a16:creationId xmlns:a16="http://schemas.microsoft.com/office/drawing/2014/main" id="{EB10381C-DAB7-447F-9CDE-AC5E1C81E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24187" y="4712367"/>
            <a:ext cx="4568850" cy="725603"/>
          </a:xfrm>
          <a:prstGeom prst="rect">
            <a:avLst/>
          </a:prstGeom>
          <a:gradFill rotWithShape="0">
            <a:gsLst>
              <a:gs pos="0">
                <a:srgbClr val="7B57A5"/>
              </a:gs>
              <a:gs pos="100000">
                <a:srgbClr val="5E437F"/>
              </a:gs>
            </a:gsLst>
            <a:lin ang="6672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AR" altLang="es-AR" sz="3600" dirty="0">
                <a:solidFill>
                  <a:srgbClr val="FFFFFF"/>
                </a:solidFill>
                <a:latin typeface="Calibri" panose="020F0502020204030204" pitchFamily="34" charset="0"/>
              </a:rPr>
              <a:t>La primitiva de teclado </a:t>
            </a:r>
          </a:p>
        </p:txBody>
      </p:sp>
      <p:sp>
        <p:nvSpPr>
          <p:cNvPr id="28" name="Marcador de fecha 1">
            <a:extLst>
              <a:ext uri="{FF2B5EF4-FFF2-40B4-BE49-F238E27FC236}">
                <a16:creationId xmlns:a16="http://schemas.microsoft.com/office/drawing/2014/main" id="{7BB5C476-9ED7-4EA8-B5FC-9F02A63F1A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9" name="Marcador de número de diapositiva 3">
            <a:extLst>
              <a:ext uri="{FF2B5EF4-FFF2-40B4-BE49-F238E27FC236}">
                <a16:creationId xmlns:a16="http://schemas.microsoft.com/office/drawing/2014/main" id="{B6282F52-548E-4E80-B547-BEAD0F45DC0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27</a:t>
            </a:fld>
            <a:endParaRPr lang="es-ES" altLang="es-AR" dirty="0"/>
          </a:p>
        </p:txBody>
      </p:sp>
      <p:sp>
        <p:nvSpPr>
          <p:cNvPr id="30" name="Marcador de pie de página 2">
            <a:extLst>
              <a:ext uri="{FF2B5EF4-FFF2-40B4-BE49-F238E27FC236}">
                <a16:creationId xmlns:a16="http://schemas.microsoft.com/office/drawing/2014/main" id="{2BF19758-C356-4B57-A514-32D0240F1F1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with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nodeType="after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16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8" name="Picture 4">
            <a:extLst>
              <a:ext uri="{FF2B5EF4-FFF2-40B4-BE49-F238E27FC236}">
                <a16:creationId xmlns:a16="http://schemas.microsoft.com/office/drawing/2014/main" id="{3F975B6E-33D6-47F9-B10F-A3BEE12BF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305719"/>
            <a:ext cx="4475701" cy="4246562"/>
          </a:xfrm>
          <a:prstGeom prst="rect">
            <a:avLst/>
          </a:prstGeom>
          <a:noFill/>
          <a:ln w="9360" cap="flat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870" name="Rectangle 6">
            <a:extLst>
              <a:ext uri="{FF2B5EF4-FFF2-40B4-BE49-F238E27FC236}">
                <a16:creationId xmlns:a16="http://schemas.microsoft.com/office/drawing/2014/main" id="{6E7CA723-8B7B-42A4-91B3-329094ACEE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6081" y="2708920"/>
            <a:ext cx="4395397" cy="3436168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</a:pPr>
            <a:r>
              <a:rPr lang="es-AR" altLang="es-AR" sz="2000" b="1" dirty="0"/>
              <a:t>uint8_t Teclado( void )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{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uint8_t leoTecla = NO_KEY;</a:t>
            </a:r>
          </a:p>
          <a:p>
            <a:pPr>
              <a:lnSpc>
                <a:spcPct val="100000"/>
              </a:lnSpc>
            </a:pPr>
            <a:endParaRPr lang="es-AR" altLang="es-AR" sz="2000" dirty="0"/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if (bufkey != NO_KEY )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{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	 leoTecla = bufkey;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	bufkey = NO_KEY;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}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	return leoTecla;</a:t>
            </a:r>
          </a:p>
          <a:p>
            <a:pPr>
              <a:lnSpc>
                <a:spcPct val="100000"/>
              </a:lnSpc>
            </a:pPr>
            <a:r>
              <a:rPr lang="es-AR" altLang="es-AR" sz="2000" b="1" dirty="0"/>
              <a:t>}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284191B6-2F40-4BDE-954C-689E7BDA23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28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EF1AD9D6-043B-4C88-A37D-3A2246D7BB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C049CEE5-A7BC-41B3-BC35-09F4C8450F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14" name="Rectangle 14">
            <a:extLst>
              <a:ext uri="{FF2B5EF4-FFF2-40B4-BE49-F238E27FC236}">
                <a16:creationId xmlns:a16="http://schemas.microsoft.com/office/drawing/2014/main" id="{CCC1735B-9DBE-4982-B963-9AF0E089AB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571" y="1700808"/>
            <a:ext cx="2769443" cy="3691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La función primitiva: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FF0000"/>
                </a:solidFill>
                <a:latin typeface="Calibri" panose="020F0502020204030204" pitchFamily="34" charset="0"/>
              </a:rPr>
              <a:t>Teclado()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dirty="0">
                <a:solidFill>
                  <a:srgbClr val="005042"/>
                </a:solidFill>
                <a:latin typeface="AR CENA" panose="02000000000000000000" pitchFamily="2" charset="0"/>
              </a:rPr>
              <a:t>(muy comúnmente también llamada </a:t>
            </a:r>
            <a:r>
              <a:rPr lang="es-AR" altLang="es-AR" dirty="0" err="1">
                <a:solidFill>
                  <a:srgbClr val="FF0000"/>
                </a:solidFill>
                <a:latin typeface="AR CENA" panose="02000000000000000000" pitchFamily="2" charset="0"/>
              </a:rPr>
              <a:t>GetKey</a:t>
            </a:r>
            <a:r>
              <a:rPr lang="es-AR" altLang="es-AR" dirty="0">
                <a:solidFill>
                  <a:srgbClr val="FF0000"/>
                </a:solidFill>
                <a:latin typeface="AR CENA" panose="02000000000000000000" pitchFamily="2" charset="0"/>
              </a:rPr>
              <a:t>()</a:t>
            </a:r>
            <a:r>
              <a:rPr lang="es-AR" altLang="es-AR" dirty="0">
                <a:solidFill>
                  <a:srgbClr val="005042"/>
                </a:solidFill>
                <a:latin typeface="AR CENA" panose="02000000000000000000" pitchFamily="2" charset="0"/>
              </a:rPr>
              <a:t>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9DC8692-8C75-4136-983D-DAD742CD66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6551" y="347494"/>
            <a:ext cx="3057390" cy="2232722"/>
          </a:xfrm>
          <a:prstGeom prst="rect">
            <a:avLst/>
          </a:prstGeom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A493F420-EA0B-4838-9BB7-9C84B2A2A99A}"/>
              </a:ext>
            </a:extLst>
          </p:cNvPr>
          <p:cNvGrpSpPr/>
          <p:nvPr/>
        </p:nvGrpSpPr>
        <p:grpSpPr>
          <a:xfrm>
            <a:off x="2805616" y="4509120"/>
            <a:ext cx="842112" cy="477664"/>
            <a:chOff x="3165656" y="4509120"/>
            <a:chExt cx="842112" cy="477664"/>
          </a:xfrm>
        </p:grpSpPr>
        <p:pic>
          <p:nvPicPr>
            <p:cNvPr id="4" name="Imagen 3" descr="Imagen que contiene dibujo&#10;&#10;Descripción generada automáticamente">
              <a:extLst>
                <a:ext uri="{FF2B5EF4-FFF2-40B4-BE49-F238E27FC236}">
                  <a16:creationId xmlns:a16="http://schemas.microsoft.com/office/drawing/2014/main" id="{7076684D-8DCA-4495-87BF-C842ECE34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65656" y="4509120"/>
              <a:ext cx="487959" cy="477664"/>
            </a:xfrm>
            <a:prstGeom prst="rect">
              <a:avLst/>
            </a:prstGeom>
          </p:spPr>
        </p:pic>
        <p:cxnSp>
          <p:nvCxnSpPr>
            <p:cNvPr id="6" name="Conector recto de flecha 5">
              <a:extLst>
                <a:ext uri="{FF2B5EF4-FFF2-40B4-BE49-F238E27FC236}">
                  <a16:creationId xmlns:a16="http://schemas.microsoft.com/office/drawing/2014/main" id="{8F0E95E7-46DD-44A5-A09C-59FEDC712A1C}"/>
                </a:ext>
              </a:extLst>
            </p:cNvPr>
            <p:cNvCxnSpPr/>
            <p:nvPr/>
          </p:nvCxnSpPr>
          <p:spPr bwMode="auto">
            <a:xfrm>
              <a:off x="3719736" y="4725144"/>
              <a:ext cx="28803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4068791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3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9" dur="1000"/>
                                        <p:tgtEl>
                                          <p:spTgt spid="36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2" dur="1000" fill="hold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3" dur="1000" fill="hold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14" dur="1000"/>
                                        <p:tgtEl>
                                          <p:spTgt spid="368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20" dur="1000"/>
                                        <p:tgtEl>
                                          <p:spTgt spid="368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1000" fill="hold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27" dur="1000"/>
                                        <p:tgtEl>
                                          <p:spTgt spid="368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1000" fill="hold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32" dur="1000"/>
                                        <p:tgtEl>
                                          <p:spTgt spid="368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6" dur="1000" fill="hold"/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1000" fill="hold"/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38" dur="1000"/>
                                        <p:tgtEl>
                                          <p:spTgt spid="368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1000" fill="hold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50" dur="1000"/>
                                        <p:tgtEl>
                                          <p:spTgt spid="368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8" dur="1000" fill="hold"/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9" dur="1000" fill="hold"/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60" dur="1000"/>
                                        <p:tgtEl>
                                          <p:spTgt spid="368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2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66" dur="1000"/>
                                        <p:tgtEl>
                                          <p:spTgt spid="368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0" dur="1000" fill="hold"/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1" dur="1000" fill="hold"/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72" dur="1000"/>
                                        <p:tgtEl>
                                          <p:spTgt spid="368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-.2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 additive="repl">
                                        <p:cTn id="77" dur="1000"/>
                                        <p:tgtEl>
                                          <p:spTgt spid="368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6 Grupo">
            <a:extLst>
              <a:ext uri="{FF2B5EF4-FFF2-40B4-BE49-F238E27FC236}">
                <a16:creationId xmlns:a16="http://schemas.microsoft.com/office/drawing/2014/main" id="{447CC32C-435D-4937-8B58-9C010A8984F8}"/>
              </a:ext>
            </a:extLst>
          </p:cNvPr>
          <p:cNvGrpSpPr>
            <a:grpSpLocks/>
          </p:cNvGrpSpPr>
          <p:nvPr/>
        </p:nvGrpSpPr>
        <p:grpSpPr bwMode="auto">
          <a:xfrm>
            <a:off x="6672064" y="2564904"/>
            <a:ext cx="2014537" cy="1498600"/>
            <a:chOff x="3046859" y="2924944"/>
            <a:chExt cx="2014797" cy="1497768"/>
          </a:xfrm>
        </p:grpSpPr>
        <p:grpSp>
          <p:nvGrpSpPr>
            <p:cNvPr id="37907" name="25 Grupo">
              <a:extLst>
                <a:ext uri="{FF2B5EF4-FFF2-40B4-BE49-F238E27FC236}">
                  <a16:creationId xmlns:a16="http://schemas.microsoft.com/office/drawing/2014/main" id="{5D5E3793-6070-483A-8770-0F74EDE34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6859" y="2924944"/>
              <a:ext cx="2014797" cy="1497768"/>
              <a:chOff x="3046859" y="2924944"/>
              <a:chExt cx="2014797" cy="1497768"/>
            </a:xfrm>
          </p:grpSpPr>
          <p:grpSp>
            <p:nvGrpSpPr>
              <p:cNvPr id="37909" name="23 Grupo">
                <a:extLst>
                  <a:ext uri="{FF2B5EF4-FFF2-40B4-BE49-F238E27FC236}">
                    <a16:creationId xmlns:a16="http://schemas.microsoft.com/office/drawing/2014/main" id="{CD435A9D-DCE1-435B-A5E8-0834FBCDAE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6859" y="3356992"/>
                <a:ext cx="2014797" cy="1065720"/>
                <a:chOff x="3046859" y="3356992"/>
                <a:chExt cx="2014797" cy="1065720"/>
              </a:xfrm>
            </p:grpSpPr>
            <p:pic>
              <p:nvPicPr>
                <p:cNvPr id="46085" name="Picture 5">
                  <a:extLst>
                    <a:ext uri="{FF2B5EF4-FFF2-40B4-BE49-F238E27FC236}">
                      <a16:creationId xmlns:a16="http://schemas.microsoft.com/office/drawing/2014/main" id="{99E989B9-DEA9-4445-A749-4F8EAAAF62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3046859" y="3356504"/>
                  <a:ext cx="949448" cy="31415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0" name="29 Flecha a la derecha con bandas">
                  <a:extLst>
                    <a:ext uri="{FF2B5EF4-FFF2-40B4-BE49-F238E27FC236}">
                      <a16:creationId xmlns:a16="http://schemas.microsoft.com/office/drawing/2014/main" id="{FB7CBB5D-792F-46A5-AC47-70912AA4DB45}"/>
                    </a:ext>
                  </a:extLst>
                </p:cNvPr>
                <p:cNvSpPr/>
                <p:nvPr/>
              </p:nvSpPr>
              <p:spPr>
                <a:xfrm rot="13012158">
                  <a:off x="4124910" y="3918167"/>
                  <a:ext cx="936746" cy="504545"/>
                </a:xfrm>
                <a:prstGeom prst="striped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/>
                </a:p>
              </p:txBody>
            </p:sp>
          </p:grpSp>
          <p:sp>
            <p:nvSpPr>
              <p:cNvPr id="37910" name="32 CuadroTexto">
                <a:extLst>
                  <a:ext uri="{FF2B5EF4-FFF2-40B4-BE49-F238E27FC236}">
                    <a16:creationId xmlns:a16="http://schemas.microsoft.com/office/drawing/2014/main" id="{33A74B8E-2907-4CAF-9A2B-624BE758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1840" y="2924944"/>
                <a:ext cx="800771" cy="349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s-AR" sz="1800" i="1" dirty="0" err="1">
                    <a:solidFill>
                      <a:srgbClr val="0070C0"/>
                    </a:solidFill>
                  </a:rPr>
                  <a:t>bufkey</a:t>
                </a:r>
                <a:endParaRPr lang="es-ES" altLang="es-AR" sz="1800" i="1" dirty="0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37908" name="10 CuadroTexto">
              <a:extLst>
                <a:ext uri="{FF2B5EF4-FFF2-40B4-BE49-F238E27FC236}">
                  <a16:creationId xmlns:a16="http://schemas.microsoft.com/office/drawing/2014/main" id="{815CC12F-C894-4F13-A636-34ECE150C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840" y="3284984"/>
              <a:ext cx="635897" cy="3691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/>
                <a:t>tecla</a:t>
              </a:r>
            </a:p>
          </p:txBody>
        </p:sp>
      </p:grpSp>
      <p:grpSp>
        <p:nvGrpSpPr>
          <p:cNvPr id="7" name="26 Grupo">
            <a:extLst>
              <a:ext uri="{FF2B5EF4-FFF2-40B4-BE49-F238E27FC236}">
                <a16:creationId xmlns:a16="http://schemas.microsoft.com/office/drawing/2014/main" id="{C2380A76-7E08-4092-B8DF-5DA07C12CF99}"/>
              </a:ext>
            </a:extLst>
          </p:cNvPr>
          <p:cNvGrpSpPr>
            <a:grpSpLocks/>
          </p:cNvGrpSpPr>
          <p:nvPr/>
        </p:nvGrpSpPr>
        <p:grpSpPr bwMode="auto">
          <a:xfrm>
            <a:off x="3998714" y="3476130"/>
            <a:ext cx="3000375" cy="817563"/>
            <a:chOff x="372640" y="3834755"/>
            <a:chExt cx="3000871" cy="818381"/>
          </a:xfrm>
        </p:grpSpPr>
        <p:pic>
          <p:nvPicPr>
            <p:cNvPr id="46086" name="Picture 6">
              <a:extLst>
                <a:ext uri="{FF2B5EF4-FFF2-40B4-BE49-F238E27FC236}">
                  <a16:creationId xmlns:a16="http://schemas.microsoft.com/office/drawing/2014/main" id="{8487988A-5E9B-429E-B7F8-2C99D4786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4869" y="4338497"/>
              <a:ext cx="1895788" cy="3146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905" name="20 CuadroTexto">
              <a:extLst>
                <a:ext uri="{FF2B5EF4-FFF2-40B4-BE49-F238E27FC236}">
                  <a16:creationId xmlns:a16="http://schemas.microsoft.com/office/drawing/2014/main" id="{FA8E08AE-A703-4D44-9E0B-3FFE1CE8F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640" y="3834755"/>
              <a:ext cx="1021602" cy="36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Primitiva</a:t>
              </a:r>
            </a:p>
          </p:txBody>
        </p:sp>
        <p:sp>
          <p:nvSpPr>
            <p:cNvPr id="28" name="27 Flecha a la derecha con bandas">
              <a:extLst>
                <a:ext uri="{FF2B5EF4-FFF2-40B4-BE49-F238E27FC236}">
                  <a16:creationId xmlns:a16="http://schemas.microsoft.com/office/drawing/2014/main" id="{7526B2E4-F597-4354-8ABE-002AA9C75069}"/>
                </a:ext>
              </a:extLst>
            </p:cNvPr>
            <p:cNvSpPr/>
            <p:nvPr/>
          </p:nvSpPr>
          <p:spPr>
            <a:xfrm rot="8123577">
              <a:off x="2436731" y="3914209"/>
              <a:ext cx="936780" cy="503742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8" name="21 Grupo">
            <a:extLst>
              <a:ext uri="{FF2B5EF4-FFF2-40B4-BE49-F238E27FC236}">
                <a16:creationId xmlns:a16="http://schemas.microsoft.com/office/drawing/2014/main" id="{E445F8B2-4DF8-4487-89AE-C8C65B361F01}"/>
              </a:ext>
            </a:extLst>
          </p:cNvPr>
          <p:cNvGrpSpPr>
            <a:grpSpLocks/>
          </p:cNvGrpSpPr>
          <p:nvPr/>
        </p:nvGrpSpPr>
        <p:grpSpPr bwMode="auto">
          <a:xfrm>
            <a:off x="8629450" y="4798518"/>
            <a:ext cx="2901950" cy="1150937"/>
            <a:chOff x="5004048" y="5157192"/>
            <a:chExt cx="2900938" cy="1152128"/>
          </a:xfrm>
        </p:grpSpPr>
        <p:pic>
          <p:nvPicPr>
            <p:cNvPr id="37902" name="Picture 2" descr="TECLADO MATRICIAL 4 X 3 TECLAS. Clic para ampliar">
              <a:hlinkClick r:id="rId4"/>
              <a:extLst>
                <a:ext uri="{FF2B5EF4-FFF2-40B4-BE49-F238E27FC236}">
                  <a16:creationId xmlns:a16="http://schemas.microsoft.com/office/drawing/2014/main" id="{1DB36B6C-69EA-4E11-96DA-9F0EC4DCA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199" y="5157192"/>
              <a:ext cx="1532787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3" name="34 CuadroTexto">
              <a:extLst>
                <a:ext uri="{FF2B5EF4-FFF2-40B4-BE49-F238E27FC236}">
                  <a16:creationId xmlns:a16="http://schemas.microsoft.com/office/drawing/2014/main" id="{2CB926FC-3A48-4E6A-950A-F44621948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5733257"/>
              <a:ext cx="1117224" cy="36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Hardware</a:t>
              </a:r>
            </a:p>
          </p:txBody>
        </p:sp>
      </p:grpSp>
      <p:grpSp>
        <p:nvGrpSpPr>
          <p:cNvPr id="9" name="38 Grupo">
            <a:extLst>
              <a:ext uri="{FF2B5EF4-FFF2-40B4-BE49-F238E27FC236}">
                <a16:creationId xmlns:a16="http://schemas.microsoft.com/office/drawing/2014/main" id="{D098BB75-E649-430D-9B04-C88C2797C718}"/>
              </a:ext>
            </a:extLst>
          </p:cNvPr>
          <p:cNvGrpSpPr>
            <a:grpSpLocks/>
          </p:cNvGrpSpPr>
          <p:nvPr/>
        </p:nvGrpSpPr>
        <p:grpSpPr bwMode="auto">
          <a:xfrm>
            <a:off x="4020938" y="548779"/>
            <a:ext cx="3086552" cy="2881314"/>
            <a:chOff x="395536" y="908720"/>
            <a:chExt cx="3085681" cy="2880321"/>
          </a:xfrm>
        </p:grpSpPr>
        <p:grpSp>
          <p:nvGrpSpPr>
            <p:cNvPr id="37898" name="35 Grupo">
              <a:extLst>
                <a:ext uri="{FF2B5EF4-FFF2-40B4-BE49-F238E27FC236}">
                  <a16:creationId xmlns:a16="http://schemas.microsoft.com/office/drawing/2014/main" id="{A2EACD83-3A5D-42E0-8658-B155737F6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052" y="1268760"/>
              <a:ext cx="2438165" cy="2520281"/>
              <a:chOff x="1619116" y="1628800"/>
              <a:chExt cx="2438165" cy="2520281"/>
            </a:xfrm>
          </p:grpSpPr>
          <p:sp>
            <p:nvSpPr>
              <p:cNvPr id="37900" name="15 CuadroTexto">
                <a:extLst>
                  <a:ext uri="{FF2B5EF4-FFF2-40B4-BE49-F238E27FC236}">
                    <a16:creationId xmlns:a16="http://schemas.microsoft.com/office/drawing/2014/main" id="{61E49243-6472-4741-8EDD-ADE4F0C11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1628800"/>
                <a:ext cx="1141465" cy="369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s-AR" sz="1800" i="1">
                    <a:solidFill>
                      <a:srgbClr val="0070C0"/>
                    </a:solidFill>
                  </a:rPr>
                  <a:t>Aplicación</a:t>
                </a:r>
              </a:p>
            </p:txBody>
          </p:sp>
          <p:sp>
            <p:nvSpPr>
              <p:cNvPr id="29" name="28 Flecha a la derecha con bandas">
                <a:extLst>
                  <a:ext uri="{FF2B5EF4-FFF2-40B4-BE49-F238E27FC236}">
                    <a16:creationId xmlns:a16="http://schemas.microsoft.com/office/drawing/2014/main" id="{DB35DDC8-340B-44CB-878A-4AE7C7B00516}"/>
                  </a:ext>
                </a:extLst>
              </p:cNvPr>
              <p:cNvSpPr/>
              <p:nvPr/>
            </p:nvSpPr>
            <p:spPr>
              <a:xfrm rot="16200000">
                <a:off x="1403307" y="3428588"/>
                <a:ext cx="936302" cy="504683"/>
              </a:xfrm>
              <a:prstGeom prst="striped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</p:grpSp>
        <p:pic>
          <p:nvPicPr>
            <p:cNvPr id="37899" name="Picture 2" descr="http://imagenes2.acambiode.com/empresas/7/9/7/8/79783100063149566549505151534565/productos/KX7.jpg">
              <a:extLst>
                <a:ext uri="{FF2B5EF4-FFF2-40B4-BE49-F238E27FC236}">
                  <a16:creationId xmlns:a16="http://schemas.microsoft.com/office/drawing/2014/main" id="{DFE56345-C266-4A45-8716-F3CD7E4C5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3"/>
            <a:stretch>
              <a:fillRect/>
            </a:stretch>
          </p:blipFill>
          <p:spPr bwMode="auto">
            <a:xfrm>
              <a:off x="395536" y="908720"/>
              <a:ext cx="2021014" cy="194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 Box 8">
            <a:extLst>
              <a:ext uri="{FF2B5EF4-FFF2-40B4-BE49-F238E27FC236}">
                <a16:creationId xmlns:a16="http://schemas.microsoft.com/office/drawing/2014/main" id="{D26EB9F0-E11D-493E-AD82-343E69B2B2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6" name="Text Box 1">
            <a:extLst>
              <a:ext uri="{FF2B5EF4-FFF2-40B4-BE49-F238E27FC236}">
                <a16:creationId xmlns:a16="http://schemas.microsoft.com/office/drawing/2014/main" id="{B2B372D6-7D4C-4AA3-8773-CB79DEDA70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27" name="Text Box 4">
            <a:extLst>
              <a:ext uri="{FF2B5EF4-FFF2-40B4-BE49-F238E27FC236}">
                <a16:creationId xmlns:a16="http://schemas.microsoft.com/office/drawing/2014/main" id="{87366F7A-BC8F-4599-8B8D-4D155337CB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C2A6507-28B6-419F-B523-FFB69D9C4A95}"/>
              </a:ext>
            </a:extLst>
          </p:cNvPr>
          <p:cNvGrpSpPr/>
          <p:nvPr/>
        </p:nvGrpSpPr>
        <p:grpSpPr>
          <a:xfrm>
            <a:off x="8660121" y="2845944"/>
            <a:ext cx="3032059" cy="2353793"/>
            <a:chOff x="6558471" y="3205215"/>
            <a:chExt cx="3032059" cy="2353793"/>
          </a:xfrm>
        </p:grpSpPr>
        <p:pic>
          <p:nvPicPr>
            <p:cNvPr id="12291" name="Picture 3">
              <a:extLst>
                <a:ext uri="{FF2B5EF4-FFF2-40B4-BE49-F238E27FC236}">
                  <a16:creationId xmlns:a16="http://schemas.microsoft.com/office/drawing/2014/main" id="{801474E9-1B56-4813-9228-FE14683AE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58471" y="3205215"/>
              <a:ext cx="3032059" cy="18026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Flecha: a la derecha con bandas 2">
              <a:extLst>
                <a:ext uri="{FF2B5EF4-FFF2-40B4-BE49-F238E27FC236}">
                  <a16:creationId xmlns:a16="http://schemas.microsoft.com/office/drawing/2014/main" id="{61A9B9A5-C4AA-4123-9A1D-59053947AD5D}"/>
                </a:ext>
              </a:extLst>
            </p:cNvPr>
            <p:cNvSpPr/>
            <p:nvPr/>
          </p:nvSpPr>
          <p:spPr bwMode="auto">
            <a:xfrm rot="16200000">
              <a:off x="7355310" y="4839817"/>
              <a:ext cx="965832" cy="472549"/>
            </a:xfrm>
            <a:prstGeom prst="stripedRightArrow">
              <a:avLst/>
            </a:prstGeom>
            <a:ln w="19050">
              <a:solidFill>
                <a:schemeClr val="accent1">
                  <a:lumMod val="7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s-A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2" name="Rectangle 14">
            <a:extLst>
              <a:ext uri="{FF2B5EF4-FFF2-40B4-BE49-F238E27FC236}">
                <a16:creationId xmlns:a16="http://schemas.microsoft.com/office/drawing/2014/main" id="{099712E4-B8FF-49B4-9626-3B3AF977B5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987674" cy="2091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4800" b="1" dirty="0">
                <a:solidFill>
                  <a:srgbClr val="FF0000"/>
                </a:solidFill>
                <a:latin typeface="AR CENA" panose="02000000000000000000" pitchFamily="2" charset="0"/>
              </a:rPr>
              <a:t>Resumen</a:t>
            </a:r>
            <a:endParaRPr lang="es-AR" altLang="es-AR" sz="2800" b="1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63E284A4-475A-4BFF-897F-6D56D41342E3}"/>
              </a:ext>
            </a:extLst>
          </p:cNvPr>
          <p:cNvGrpSpPr/>
          <p:nvPr/>
        </p:nvGrpSpPr>
        <p:grpSpPr>
          <a:xfrm>
            <a:off x="795050" y="4437112"/>
            <a:ext cx="3716774" cy="1484457"/>
            <a:chOff x="795050" y="4437112"/>
            <a:chExt cx="3716774" cy="1484457"/>
          </a:xfrm>
        </p:grpSpPr>
        <p:sp>
          <p:nvSpPr>
            <p:cNvPr id="31" name="Rectángulo 30">
              <a:extLst>
                <a:ext uri="{FF2B5EF4-FFF2-40B4-BE49-F238E27FC236}">
                  <a16:creationId xmlns:a16="http://schemas.microsoft.com/office/drawing/2014/main" id="{3A12177A-DE9C-4514-9C27-12F43115A513}"/>
                </a:ext>
              </a:extLst>
            </p:cNvPr>
            <p:cNvSpPr/>
            <p:nvPr/>
          </p:nvSpPr>
          <p:spPr>
            <a:xfrm>
              <a:off x="795050" y="5275238"/>
              <a:ext cx="26047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hangingPunct="1">
                <a:lnSpc>
                  <a:spcPct val="100000"/>
                </a:lnSpc>
                <a:buClr>
                  <a:srgbClr val="005042"/>
                </a:buClr>
              </a:pPr>
              <a:r>
                <a:rPr lang="es-AR" altLang="es-AR" dirty="0">
                  <a:solidFill>
                    <a:srgbClr val="005042"/>
                  </a:solidFill>
                  <a:latin typeface="AR CENA" panose="02000000000000000000" pitchFamily="2" charset="0"/>
                </a:rPr>
                <a:t>(también llamada comúnmente llamada </a:t>
              </a:r>
              <a:r>
                <a:rPr lang="es-AR" altLang="es-AR" dirty="0" err="1">
                  <a:solidFill>
                    <a:srgbClr val="FF0000"/>
                  </a:solidFill>
                  <a:latin typeface="AR CENA" panose="02000000000000000000" pitchFamily="2" charset="0"/>
                </a:rPr>
                <a:t>Getkey</a:t>
              </a:r>
              <a:r>
                <a:rPr lang="es-AR" altLang="es-AR" dirty="0">
                  <a:solidFill>
                    <a:srgbClr val="FF0000"/>
                  </a:solidFill>
                  <a:latin typeface="AR CENA" panose="02000000000000000000" pitchFamily="2" charset="0"/>
                </a:rPr>
                <a:t>()</a:t>
              </a:r>
              <a:r>
                <a:rPr lang="es-AR" altLang="es-AR" dirty="0">
                  <a:solidFill>
                    <a:srgbClr val="005042"/>
                  </a:solidFill>
                  <a:latin typeface="AR CENA" panose="02000000000000000000" pitchFamily="2" charset="0"/>
                </a:rPr>
                <a:t>)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5D4EF9F6-848F-4F55-8BDD-35EE8B10CD59}"/>
                </a:ext>
              </a:extLst>
            </p:cNvPr>
            <p:cNvCxnSpPr>
              <a:stCxn id="31" idx="0"/>
            </p:cNvCxnSpPr>
            <p:nvPr/>
          </p:nvCxnSpPr>
          <p:spPr bwMode="auto">
            <a:xfrm flipV="1">
              <a:off x="2097410" y="4437112"/>
              <a:ext cx="2414414" cy="838126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3" name="Group 2">
            <a:extLst>
              <a:ext uri="{FF2B5EF4-FFF2-40B4-BE49-F238E27FC236}">
                <a16:creationId xmlns:a16="http://schemas.microsoft.com/office/drawing/2014/main" id="{A0A53394-33F9-4A31-96D2-FC735880E019}"/>
              </a:ext>
            </a:extLst>
          </p:cNvPr>
          <p:cNvGrpSpPr>
            <a:grpSpLocks/>
          </p:cNvGrpSpPr>
          <p:nvPr/>
        </p:nvGrpSpPr>
        <p:grpSpPr bwMode="auto">
          <a:xfrm>
            <a:off x="3324200" y="548680"/>
            <a:ext cx="8281987" cy="5327650"/>
            <a:chOff x="385" y="618"/>
            <a:chExt cx="4991" cy="3264"/>
          </a:xfrm>
        </p:grpSpPr>
        <p:pic>
          <p:nvPicPr>
            <p:cNvPr id="5130" name="Picture 3">
              <a:extLst>
                <a:ext uri="{FF2B5EF4-FFF2-40B4-BE49-F238E27FC236}">
                  <a16:creationId xmlns:a16="http://schemas.microsoft.com/office/drawing/2014/main" id="{D2A0D16A-14EF-4D58-9BB1-A8A6F28904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66" t="17445" r="12335" b="14806"/>
            <a:stretch>
              <a:fillRect/>
            </a:stretch>
          </p:blipFill>
          <p:spPr bwMode="auto">
            <a:xfrm>
              <a:off x="385" y="618"/>
              <a:ext cx="4944" cy="3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sp>
          <p:nvSpPr>
            <p:cNvPr id="5131" name="Rectangle 4">
              <a:extLst>
                <a:ext uri="{FF2B5EF4-FFF2-40B4-BE49-F238E27FC236}">
                  <a16:creationId xmlns:a16="http://schemas.microsoft.com/office/drawing/2014/main" id="{7EF86732-C1E3-4112-AF80-A2EC58A26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5" y="764"/>
              <a:ext cx="921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s-AR" altLang="es-AR" sz="1800">
                <a:latin typeface="Arial" panose="020B0604020202020204" pitchFamily="34" charset="0"/>
              </a:endParaRPr>
            </a:p>
          </p:txBody>
        </p:sp>
      </p:grpSp>
      <p:sp>
        <p:nvSpPr>
          <p:cNvPr id="15367" name="Oval 7">
            <a:extLst>
              <a:ext uri="{FF2B5EF4-FFF2-40B4-BE49-F238E27FC236}">
                <a16:creationId xmlns:a16="http://schemas.microsoft.com/office/drawing/2014/main" id="{29D77A16-0FDF-47F8-BE6F-40EB20021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4200" y="2564805"/>
            <a:ext cx="1656978" cy="647700"/>
          </a:xfrm>
          <a:prstGeom prst="ellipse">
            <a:avLst/>
          </a:prstGeom>
          <a:blipFill dpi="0" rotWithShape="0">
            <a:blip r:embed="rId4">
              <a:alphaModFix amt="0"/>
            </a:blip>
            <a:srcRect/>
            <a:tile tx="0" ty="0" sx="100000" sy="100000" flip="none" algn="tl"/>
          </a:blipFill>
          <a:ln w="762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Arial" panose="020B0604020202020204" pitchFamily="34" charset="0"/>
            </a:endParaRPr>
          </a:p>
        </p:txBody>
      </p:sp>
      <p:sp>
        <p:nvSpPr>
          <p:cNvPr id="15368" name="Oval 8">
            <a:extLst>
              <a:ext uri="{FF2B5EF4-FFF2-40B4-BE49-F238E27FC236}">
                <a16:creationId xmlns:a16="http://schemas.microsoft.com/office/drawing/2014/main" id="{7F5DCC7C-604E-41A7-AE40-B246BF38C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1178" y="2348905"/>
            <a:ext cx="1655762" cy="503238"/>
          </a:xfrm>
          <a:prstGeom prst="ellipse">
            <a:avLst/>
          </a:prstGeom>
          <a:blipFill dpi="0" rotWithShape="0">
            <a:blip r:embed="rId4">
              <a:alphaModFix amt="0"/>
            </a:blip>
            <a:srcRect/>
            <a:tile tx="0" ty="0" sx="100000" sy="100000" flip="none" algn="tl"/>
          </a:blipFill>
          <a:ln w="571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Arial" panose="020B0604020202020204" pitchFamily="34" charset="0"/>
            </a:endParaRPr>
          </a:p>
        </p:txBody>
      </p:sp>
      <p:sp>
        <p:nvSpPr>
          <p:cNvPr id="15369" name="Oval 9">
            <a:extLst>
              <a:ext uri="{FF2B5EF4-FFF2-40B4-BE49-F238E27FC236}">
                <a16:creationId xmlns:a16="http://schemas.microsoft.com/office/drawing/2014/main" id="{ED4E36C8-5BA9-47D5-83E0-0047361A9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05366" y="2709268"/>
            <a:ext cx="2303463" cy="647700"/>
          </a:xfrm>
          <a:prstGeom prst="ellipse">
            <a:avLst/>
          </a:prstGeom>
          <a:blipFill dpi="0" rotWithShape="0">
            <a:blip r:embed="rId4">
              <a:alphaModFix amt="0"/>
            </a:blip>
            <a:srcRect/>
            <a:tile tx="0" ty="0" sx="100000" sy="100000" flip="none" algn="tl"/>
          </a:blipFill>
          <a:ln w="5715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Arial" panose="020B0604020202020204" pitchFamily="34" charset="0"/>
            </a:endParaRPr>
          </a:p>
        </p:txBody>
      </p:sp>
      <p:sp>
        <p:nvSpPr>
          <p:cNvPr id="12" name="Text Box 8">
            <a:extLst>
              <a:ext uri="{FF2B5EF4-FFF2-40B4-BE49-F238E27FC236}">
                <a16:creationId xmlns:a16="http://schemas.microsoft.com/office/drawing/2014/main" id="{AFA4E7F1-C114-403A-BC05-815A9E767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3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 Box 1">
            <a:extLst>
              <a:ext uri="{FF2B5EF4-FFF2-40B4-BE49-F238E27FC236}">
                <a16:creationId xmlns:a16="http://schemas.microsoft.com/office/drawing/2014/main" id="{63E92C5E-EA6B-4A33-87F0-49E948F9BF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4" name="Text Box 4">
            <a:extLst>
              <a:ext uri="{FF2B5EF4-FFF2-40B4-BE49-F238E27FC236}">
                <a16:creationId xmlns:a16="http://schemas.microsoft.com/office/drawing/2014/main" id="{A29AA66C-2942-47FD-AE46-E6F0CEBB1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AC9332-86C0-4DFC-85BA-72253070D6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359" y="1493255"/>
            <a:ext cx="2715868" cy="22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Panorama general</a:t>
            </a:r>
          </a:p>
        </p:txBody>
      </p:sp>
      <p:pic>
        <p:nvPicPr>
          <p:cNvPr id="16" name="Picture 3">
            <a:extLst>
              <a:ext uri="{FF2B5EF4-FFF2-40B4-BE49-F238E27FC236}">
                <a16:creationId xmlns:a16="http://schemas.microsoft.com/office/drawing/2014/main" id="{BFD52B1E-1897-48B6-9284-678753D21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 rot="20596945">
            <a:off x="893944" y="4221088"/>
            <a:ext cx="1440160" cy="1406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nimBg="1"/>
      <p:bldP spid="15368" grpId="0" animBg="1"/>
      <p:bldP spid="1536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9 Grupo">
            <a:extLst>
              <a:ext uri="{FF2B5EF4-FFF2-40B4-BE49-F238E27FC236}">
                <a16:creationId xmlns:a16="http://schemas.microsoft.com/office/drawing/2014/main" id="{6F6B912D-AB58-43C1-9924-957DB258198A}"/>
              </a:ext>
            </a:extLst>
          </p:cNvPr>
          <p:cNvGrpSpPr>
            <a:grpSpLocks/>
          </p:cNvGrpSpPr>
          <p:nvPr/>
        </p:nvGrpSpPr>
        <p:grpSpPr bwMode="auto">
          <a:xfrm>
            <a:off x="3918141" y="3141242"/>
            <a:ext cx="7343775" cy="792161"/>
            <a:chOff x="683568" y="3573016"/>
            <a:chExt cx="7344816" cy="792087"/>
          </a:xfrm>
        </p:grpSpPr>
        <p:sp>
          <p:nvSpPr>
            <p:cNvPr id="19" name="18 Rectángulo">
              <a:extLst>
                <a:ext uri="{FF2B5EF4-FFF2-40B4-BE49-F238E27FC236}">
                  <a16:creationId xmlns:a16="http://schemas.microsoft.com/office/drawing/2014/main" id="{052FB337-742C-4B59-9974-594D0BDD086C}"/>
                </a:ext>
              </a:extLst>
            </p:cNvPr>
            <p:cNvSpPr/>
            <p:nvPr/>
          </p:nvSpPr>
          <p:spPr>
            <a:xfrm>
              <a:off x="683568" y="3573016"/>
              <a:ext cx="7344816" cy="43176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/>
            </a:p>
          </p:txBody>
        </p:sp>
        <p:sp>
          <p:nvSpPr>
            <p:cNvPr id="38945" name="10 CuadroTexto">
              <a:extLst>
                <a:ext uri="{FF2B5EF4-FFF2-40B4-BE49-F238E27FC236}">
                  <a16:creationId xmlns:a16="http://schemas.microsoft.com/office/drawing/2014/main" id="{9F8B81BD-D507-49C6-964D-137660257F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79912" y="3573016"/>
              <a:ext cx="635905" cy="36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/>
                <a:t>tecla</a:t>
              </a:r>
            </a:p>
          </p:txBody>
        </p:sp>
        <p:sp>
          <p:nvSpPr>
            <p:cNvPr id="38946" name="34 CuadroTexto">
              <a:extLst>
                <a:ext uri="{FF2B5EF4-FFF2-40B4-BE49-F238E27FC236}">
                  <a16:creationId xmlns:a16="http://schemas.microsoft.com/office/drawing/2014/main" id="{0B1E19FE-9B9C-4FFF-AC16-AF3A65CEF0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43608" y="3573016"/>
              <a:ext cx="755635" cy="36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Buffer</a:t>
              </a:r>
            </a:p>
          </p:txBody>
        </p:sp>
        <p:sp>
          <p:nvSpPr>
            <p:cNvPr id="23" name="22 Flecha a la derecha con bandas">
              <a:extLst>
                <a:ext uri="{FF2B5EF4-FFF2-40B4-BE49-F238E27FC236}">
                  <a16:creationId xmlns:a16="http://schemas.microsoft.com/office/drawing/2014/main" id="{9A9DB0CA-0A72-43F5-99C0-D9A3BEB9060C}"/>
                </a:ext>
              </a:extLst>
            </p:cNvPr>
            <p:cNvSpPr/>
            <p:nvPr/>
          </p:nvSpPr>
          <p:spPr>
            <a:xfrm rot="16200000">
              <a:off x="1907781" y="3861871"/>
              <a:ext cx="647639" cy="358826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3" name="37 Grupo">
            <a:extLst>
              <a:ext uri="{FF2B5EF4-FFF2-40B4-BE49-F238E27FC236}">
                <a16:creationId xmlns:a16="http://schemas.microsoft.com/office/drawing/2014/main" id="{3CF530E7-CDDC-4F3C-8282-BA7EF912D464}"/>
              </a:ext>
            </a:extLst>
          </p:cNvPr>
          <p:cNvGrpSpPr>
            <a:grpSpLocks/>
          </p:cNvGrpSpPr>
          <p:nvPr/>
        </p:nvGrpSpPr>
        <p:grpSpPr bwMode="auto">
          <a:xfrm>
            <a:off x="3918141" y="4797004"/>
            <a:ext cx="7343775" cy="1008063"/>
            <a:chOff x="683568" y="5229200"/>
            <a:chExt cx="7344816" cy="1008112"/>
          </a:xfrm>
        </p:grpSpPr>
        <p:pic>
          <p:nvPicPr>
            <p:cNvPr id="38941" name="Picture 2" descr="TECLADO MATRICIAL 4 X 3 TECLAS. Clic para ampliar">
              <a:hlinkClick r:id="rId2"/>
              <a:extLst>
                <a:ext uri="{FF2B5EF4-FFF2-40B4-BE49-F238E27FC236}">
                  <a16:creationId xmlns:a16="http://schemas.microsoft.com/office/drawing/2014/main" id="{F02877FD-3C13-4821-BAA6-EB68221B13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5301208"/>
              <a:ext cx="1224136" cy="92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32 Rectángulo">
              <a:extLst>
                <a:ext uri="{FF2B5EF4-FFF2-40B4-BE49-F238E27FC236}">
                  <a16:creationId xmlns:a16="http://schemas.microsoft.com/office/drawing/2014/main" id="{544A2540-D0A5-4457-BD7C-5526181E5AA8}"/>
                </a:ext>
              </a:extLst>
            </p:cNvPr>
            <p:cNvSpPr/>
            <p:nvPr/>
          </p:nvSpPr>
          <p:spPr>
            <a:xfrm>
              <a:off x="683568" y="5229200"/>
              <a:ext cx="7344816" cy="1008112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38943" name="33 CuadroTexto">
              <a:extLst>
                <a:ext uri="{FF2B5EF4-FFF2-40B4-BE49-F238E27FC236}">
                  <a16:creationId xmlns:a16="http://schemas.microsoft.com/office/drawing/2014/main" id="{47595463-4A38-45BE-86F2-4EF2C7FD12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5507940"/>
              <a:ext cx="1117772" cy="369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Hardware</a:t>
              </a:r>
            </a:p>
          </p:txBody>
        </p:sp>
      </p:grpSp>
      <p:grpSp>
        <p:nvGrpSpPr>
          <p:cNvPr id="8" name="40 Grupo">
            <a:extLst>
              <a:ext uri="{FF2B5EF4-FFF2-40B4-BE49-F238E27FC236}">
                <a16:creationId xmlns:a16="http://schemas.microsoft.com/office/drawing/2014/main" id="{E4BAAB00-8213-4B3C-BB9F-CE23000AE38B}"/>
              </a:ext>
            </a:extLst>
          </p:cNvPr>
          <p:cNvGrpSpPr>
            <a:grpSpLocks/>
          </p:cNvGrpSpPr>
          <p:nvPr/>
        </p:nvGrpSpPr>
        <p:grpSpPr bwMode="auto">
          <a:xfrm>
            <a:off x="3918141" y="2564978"/>
            <a:ext cx="7343775" cy="792162"/>
            <a:chOff x="683568" y="2996952"/>
            <a:chExt cx="7344816" cy="792087"/>
          </a:xfrm>
        </p:grpSpPr>
        <p:pic>
          <p:nvPicPr>
            <p:cNvPr id="38928" name="Picture 6">
              <a:extLst>
                <a:ext uri="{FF2B5EF4-FFF2-40B4-BE49-F238E27FC236}">
                  <a16:creationId xmlns:a16="http://schemas.microsoft.com/office/drawing/2014/main" id="{C9699A1F-151C-488E-96D9-AE18A58179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9832" y="3140968"/>
              <a:ext cx="1895475" cy="314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8929" name="20 CuadroTexto">
              <a:extLst>
                <a:ext uri="{FF2B5EF4-FFF2-40B4-BE49-F238E27FC236}">
                  <a16:creationId xmlns:a16="http://schemas.microsoft.com/office/drawing/2014/main" id="{55A77B67-B5F8-41E6-A312-F8482EE1AA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971600" y="3140968"/>
              <a:ext cx="1021578" cy="369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Primitiva</a:t>
              </a:r>
            </a:p>
          </p:txBody>
        </p:sp>
        <p:sp>
          <p:nvSpPr>
            <p:cNvPr id="20" name="19 Rectángulo">
              <a:extLst>
                <a:ext uri="{FF2B5EF4-FFF2-40B4-BE49-F238E27FC236}">
                  <a16:creationId xmlns:a16="http://schemas.microsoft.com/office/drawing/2014/main" id="{60E719B1-51AE-4E4A-B282-1A89E1A3827E}"/>
                </a:ext>
              </a:extLst>
            </p:cNvPr>
            <p:cNvSpPr/>
            <p:nvPr/>
          </p:nvSpPr>
          <p:spPr>
            <a:xfrm>
              <a:off x="683568" y="2996952"/>
              <a:ext cx="7344816" cy="576208"/>
            </a:xfrm>
            <a:prstGeom prst="rect">
              <a:avLst/>
            </a:prstGeom>
            <a:solidFill>
              <a:schemeClr val="accent1">
                <a:alpha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  <p:sp>
          <p:nvSpPr>
            <p:cNvPr id="22" name="21 Flecha a la derecha con bandas">
              <a:extLst>
                <a:ext uri="{FF2B5EF4-FFF2-40B4-BE49-F238E27FC236}">
                  <a16:creationId xmlns:a16="http://schemas.microsoft.com/office/drawing/2014/main" id="{32F323F0-4299-4648-8DF8-901CEB3F5827}"/>
                </a:ext>
              </a:extLst>
            </p:cNvPr>
            <p:cNvSpPr/>
            <p:nvPr/>
          </p:nvSpPr>
          <p:spPr>
            <a:xfrm rot="16200000">
              <a:off x="4932397" y="3285807"/>
              <a:ext cx="647639" cy="358826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9" name="35 Grupo">
            <a:extLst>
              <a:ext uri="{FF2B5EF4-FFF2-40B4-BE49-F238E27FC236}">
                <a16:creationId xmlns:a16="http://schemas.microsoft.com/office/drawing/2014/main" id="{D51E000B-2BD3-43B7-9CBF-702A4A234B6C}"/>
              </a:ext>
            </a:extLst>
          </p:cNvPr>
          <p:cNvGrpSpPr>
            <a:grpSpLocks/>
          </p:cNvGrpSpPr>
          <p:nvPr/>
        </p:nvGrpSpPr>
        <p:grpSpPr bwMode="auto">
          <a:xfrm>
            <a:off x="3918141" y="475829"/>
            <a:ext cx="7343775" cy="2376487"/>
            <a:chOff x="683568" y="908720"/>
            <a:chExt cx="7344816" cy="2376263"/>
          </a:xfrm>
        </p:grpSpPr>
        <p:grpSp>
          <p:nvGrpSpPr>
            <p:cNvPr id="38923" name="41 Grupo">
              <a:extLst>
                <a:ext uri="{FF2B5EF4-FFF2-40B4-BE49-F238E27FC236}">
                  <a16:creationId xmlns:a16="http://schemas.microsoft.com/office/drawing/2014/main" id="{E67B2C6A-32D3-4A85-AFCD-A65E13ED23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83568" y="908720"/>
              <a:ext cx="7344816" cy="2376263"/>
              <a:chOff x="683568" y="908720"/>
              <a:chExt cx="7344816" cy="2376263"/>
            </a:xfrm>
          </p:grpSpPr>
          <p:sp>
            <p:nvSpPr>
              <p:cNvPr id="38925" name="15 CuadroTexto">
                <a:extLst>
                  <a:ext uri="{FF2B5EF4-FFF2-40B4-BE49-F238E27FC236}">
                    <a16:creationId xmlns:a16="http://schemas.microsoft.com/office/drawing/2014/main" id="{C97EEFDD-9B16-4C2D-ACD0-FCEDE60532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99592" y="1772816"/>
                <a:ext cx="1141949" cy="3692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s-AR" sz="1800" i="1">
                    <a:solidFill>
                      <a:srgbClr val="0070C0"/>
                    </a:solidFill>
                  </a:rPr>
                  <a:t>Aplicación</a:t>
                </a:r>
              </a:p>
            </p:txBody>
          </p:sp>
          <p:sp>
            <p:nvSpPr>
              <p:cNvPr id="24" name="23 Rectángulo">
                <a:extLst>
                  <a:ext uri="{FF2B5EF4-FFF2-40B4-BE49-F238E27FC236}">
                    <a16:creationId xmlns:a16="http://schemas.microsoft.com/office/drawing/2014/main" id="{2DBB9068-8C78-44DD-A7A8-D0A19B3F12B9}"/>
                  </a:ext>
                </a:extLst>
              </p:cNvPr>
              <p:cNvSpPr/>
              <p:nvPr/>
            </p:nvSpPr>
            <p:spPr>
              <a:xfrm>
                <a:off x="683568" y="908720"/>
                <a:ext cx="7344816" cy="208895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  <p:sp>
            <p:nvSpPr>
              <p:cNvPr id="25" name="24 Flecha a la derecha con bandas">
                <a:extLst>
                  <a:ext uri="{FF2B5EF4-FFF2-40B4-BE49-F238E27FC236}">
                    <a16:creationId xmlns:a16="http://schemas.microsoft.com/office/drawing/2014/main" id="{CD2F4A8D-B019-4A05-82F5-12A625D53871}"/>
                  </a:ext>
                </a:extLst>
              </p:cNvPr>
              <p:cNvSpPr/>
              <p:nvPr/>
            </p:nvSpPr>
            <p:spPr>
              <a:xfrm rot="16200000">
                <a:off x="2484125" y="2781751"/>
                <a:ext cx="647639" cy="358826"/>
              </a:xfrm>
              <a:prstGeom prst="striped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</p:grpSp>
        <p:pic>
          <p:nvPicPr>
            <p:cNvPr id="38924" name="Picture 2" descr="http://imagenes2.acambiode.com/empresas/7/9/7/8/79783100063149566549505151534565/productos/KX7.jpg">
              <a:extLst>
                <a:ext uri="{FF2B5EF4-FFF2-40B4-BE49-F238E27FC236}">
                  <a16:creationId xmlns:a16="http://schemas.microsoft.com/office/drawing/2014/main" id="{D90974B5-6737-413E-823C-FBBDF40E1C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3"/>
            <a:stretch>
              <a:fillRect/>
            </a:stretch>
          </p:blipFill>
          <p:spPr bwMode="auto">
            <a:xfrm>
              <a:off x="3347864" y="980728"/>
              <a:ext cx="1872208" cy="18010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6" name="Text Box 8">
            <a:extLst>
              <a:ext uri="{FF2B5EF4-FFF2-40B4-BE49-F238E27FC236}">
                <a16:creationId xmlns:a16="http://schemas.microsoft.com/office/drawing/2014/main" id="{0FF7C803-45A3-48A7-8C63-E7FD1CDE8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30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7" name="Text Box 1">
            <a:extLst>
              <a:ext uri="{FF2B5EF4-FFF2-40B4-BE49-F238E27FC236}">
                <a16:creationId xmlns:a16="http://schemas.microsoft.com/office/drawing/2014/main" id="{C2D28A99-47AF-4C1C-8002-95D3E3407D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42" name="Text Box 4">
            <a:extLst>
              <a:ext uri="{FF2B5EF4-FFF2-40B4-BE49-F238E27FC236}">
                <a16:creationId xmlns:a16="http://schemas.microsoft.com/office/drawing/2014/main" id="{6BDF422B-627A-4114-8388-A8573AA57A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1AA4F734-41AE-4CBB-BC95-9D6D1D821ECD}"/>
              </a:ext>
            </a:extLst>
          </p:cNvPr>
          <p:cNvGrpSpPr/>
          <p:nvPr/>
        </p:nvGrpSpPr>
        <p:grpSpPr>
          <a:xfrm>
            <a:off x="3903401" y="3573016"/>
            <a:ext cx="7343775" cy="1511326"/>
            <a:chOff x="2193474" y="4005238"/>
            <a:chExt cx="7343775" cy="1511326"/>
          </a:xfrm>
        </p:grpSpPr>
        <p:sp>
          <p:nvSpPr>
            <p:cNvPr id="18" name="17 Rectángulo">
              <a:extLst>
                <a:ext uri="{FF2B5EF4-FFF2-40B4-BE49-F238E27FC236}">
                  <a16:creationId xmlns:a16="http://schemas.microsoft.com/office/drawing/2014/main" id="{1281A0A3-4F91-4C34-A830-4E881B5AEB18}"/>
                </a:ext>
              </a:extLst>
            </p:cNvPr>
            <p:cNvSpPr/>
            <p:nvPr/>
          </p:nvSpPr>
          <p:spPr bwMode="auto">
            <a:xfrm>
              <a:off x="2193474" y="4005238"/>
              <a:ext cx="7343775" cy="1223962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dirty="0"/>
            </a:p>
          </p:txBody>
        </p:sp>
        <p:sp>
          <p:nvSpPr>
            <p:cNvPr id="38933" name="30 CuadroTexto">
              <a:extLst>
                <a:ext uri="{FF2B5EF4-FFF2-40B4-BE49-F238E27FC236}">
                  <a16:creationId xmlns:a16="http://schemas.microsoft.com/office/drawing/2014/main" id="{CFE2BD15-64B6-4AEE-A05C-21B6E00359B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8203" y="4437064"/>
              <a:ext cx="7505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 dirty="0">
                  <a:solidFill>
                    <a:srgbClr val="0070C0"/>
                  </a:solidFill>
                </a:rPr>
                <a:t>Driver</a:t>
              </a:r>
            </a:p>
          </p:txBody>
        </p:sp>
        <p:pic>
          <p:nvPicPr>
            <p:cNvPr id="43" name="Imagen 42">
              <a:extLst>
                <a:ext uri="{FF2B5EF4-FFF2-40B4-BE49-F238E27FC236}">
                  <a16:creationId xmlns:a16="http://schemas.microsoft.com/office/drawing/2014/main" id="{61D2C0A7-C6DC-46C8-88D6-A420B390E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912881" y="4195082"/>
              <a:ext cx="1674220" cy="995055"/>
            </a:xfrm>
            <a:prstGeom prst="rect">
              <a:avLst/>
            </a:prstGeom>
          </p:spPr>
        </p:pic>
        <p:sp>
          <p:nvSpPr>
            <p:cNvPr id="26" name="25 Flecha a la derecha con bandas">
              <a:extLst>
                <a:ext uri="{FF2B5EF4-FFF2-40B4-BE49-F238E27FC236}">
                  <a16:creationId xmlns:a16="http://schemas.microsoft.com/office/drawing/2014/main" id="{DE2FFDB4-87B3-484C-A6A3-1B66390B9164}"/>
                </a:ext>
              </a:extLst>
            </p:cNvPr>
            <p:cNvSpPr/>
            <p:nvPr/>
          </p:nvSpPr>
          <p:spPr bwMode="auto">
            <a:xfrm rot="16200000">
              <a:off x="6168233" y="5012532"/>
              <a:ext cx="647700" cy="360363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sp>
        <p:nvSpPr>
          <p:cNvPr id="44" name="Rectangle 14">
            <a:extLst>
              <a:ext uri="{FF2B5EF4-FFF2-40B4-BE49-F238E27FC236}">
                <a16:creationId xmlns:a16="http://schemas.microsoft.com/office/drawing/2014/main" id="{AB13EBD5-72F9-4B86-A88C-3230A5079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769443" cy="246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6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Diagrama de capas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36 Grupo">
            <a:extLst>
              <a:ext uri="{FF2B5EF4-FFF2-40B4-BE49-F238E27FC236}">
                <a16:creationId xmlns:a16="http://schemas.microsoft.com/office/drawing/2014/main" id="{447CC32C-435D-4937-8B58-9C010A8984F8}"/>
              </a:ext>
            </a:extLst>
          </p:cNvPr>
          <p:cNvGrpSpPr>
            <a:grpSpLocks/>
          </p:cNvGrpSpPr>
          <p:nvPr/>
        </p:nvGrpSpPr>
        <p:grpSpPr bwMode="auto">
          <a:xfrm>
            <a:off x="4330579" y="2997373"/>
            <a:ext cx="2014537" cy="1498600"/>
            <a:chOff x="3046859" y="2924944"/>
            <a:chExt cx="2014797" cy="1497768"/>
          </a:xfrm>
        </p:grpSpPr>
        <p:grpSp>
          <p:nvGrpSpPr>
            <p:cNvPr id="37907" name="25 Grupo">
              <a:extLst>
                <a:ext uri="{FF2B5EF4-FFF2-40B4-BE49-F238E27FC236}">
                  <a16:creationId xmlns:a16="http://schemas.microsoft.com/office/drawing/2014/main" id="{5D5E3793-6070-483A-8770-0F74EDE34DC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6859" y="2924944"/>
              <a:ext cx="2014797" cy="1497768"/>
              <a:chOff x="3046859" y="2924944"/>
              <a:chExt cx="2014797" cy="1497768"/>
            </a:xfrm>
          </p:grpSpPr>
          <p:grpSp>
            <p:nvGrpSpPr>
              <p:cNvPr id="37909" name="23 Grupo">
                <a:extLst>
                  <a:ext uri="{FF2B5EF4-FFF2-40B4-BE49-F238E27FC236}">
                    <a16:creationId xmlns:a16="http://schemas.microsoft.com/office/drawing/2014/main" id="{CD435A9D-DCE1-435B-A5E8-0834FBCDAE2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46859" y="3356992"/>
                <a:ext cx="2014797" cy="1065720"/>
                <a:chOff x="3046859" y="3356992"/>
                <a:chExt cx="2014797" cy="1065720"/>
              </a:xfrm>
            </p:grpSpPr>
            <p:pic>
              <p:nvPicPr>
                <p:cNvPr id="46085" name="Picture 5">
                  <a:extLst>
                    <a:ext uri="{FF2B5EF4-FFF2-40B4-BE49-F238E27FC236}">
                      <a16:creationId xmlns:a16="http://schemas.microsoft.com/office/drawing/2014/main" id="{99E989B9-DEA9-4445-A749-4F8EAAAF624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/>
                <a:srcRect/>
                <a:stretch>
                  <a:fillRect/>
                </a:stretch>
              </p:blipFill>
              <p:spPr bwMode="auto">
                <a:xfrm>
                  <a:off x="3046859" y="3356504"/>
                  <a:ext cx="949448" cy="314150"/>
                </a:xfrm>
                <a:prstGeom prst="rect">
                  <a:avLst/>
                </a:prstGeom>
                <a:ln>
                  <a:noFill/>
                </a:ln>
                <a:effectLst>
                  <a:outerShdw blurRad="292100" dist="139700" dir="2700000" algn="tl" rotWithShape="0">
                    <a:srgbClr val="333333">
                      <a:alpha val="65000"/>
                    </a:srgbClr>
                  </a:outerShdw>
                </a:effectLst>
              </p:spPr>
            </p:pic>
            <p:sp>
              <p:nvSpPr>
                <p:cNvPr id="30" name="29 Flecha a la derecha con bandas">
                  <a:extLst>
                    <a:ext uri="{FF2B5EF4-FFF2-40B4-BE49-F238E27FC236}">
                      <a16:creationId xmlns:a16="http://schemas.microsoft.com/office/drawing/2014/main" id="{FB7CBB5D-792F-46A5-AC47-70912AA4DB45}"/>
                    </a:ext>
                  </a:extLst>
                </p:cNvPr>
                <p:cNvSpPr/>
                <p:nvPr/>
              </p:nvSpPr>
              <p:spPr>
                <a:xfrm rot="13012158">
                  <a:off x="4124910" y="3918167"/>
                  <a:ext cx="936746" cy="504545"/>
                </a:xfrm>
                <a:prstGeom prst="striped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s-ES"/>
                </a:p>
              </p:txBody>
            </p:sp>
          </p:grpSp>
          <p:sp>
            <p:nvSpPr>
              <p:cNvPr id="37910" name="32 CuadroTexto">
                <a:extLst>
                  <a:ext uri="{FF2B5EF4-FFF2-40B4-BE49-F238E27FC236}">
                    <a16:creationId xmlns:a16="http://schemas.microsoft.com/office/drawing/2014/main" id="{33A74B8E-2907-4CAF-9A2B-624BE758A2E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131840" y="2924944"/>
                <a:ext cx="1571417" cy="349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s-AR" sz="1800" i="1" dirty="0">
                    <a:solidFill>
                      <a:srgbClr val="0070C0"/>
                    </a:solidFill>
                  </a:rPr>
                  <a:t>Buffer global</a:t>
                </a:r>
              </a:p>
            </p:txBody>
          </p:sp>
        </p:grpSp>
        <p:sp>
          <p:nvSpPr>
            <p:cNvPr id="37908" name="10 CuadroTexto">
              <a:extLst>
                <a:ext uri="{FF2B5EF4-FFF2-40B4-BE49-F238E27FC236}">
                  <a16:creationId xmlns:a16="http://schemas.microsoft.com/office/drawing/2014/main" id="{815CC12F-C894-4F13-A636-34ECE150C0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31840" y="3284984"/>
              <a:ext cx="813854" cy="3497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dirty="0" err="1"/>
                <a:t>bufkey</a:t>
              </a:r>
              <a:endParaRPr lang="es-ES" altLang="es-AR" sz="1800" dirty="0"/>
            </a:p>
          </p:txBody>
        </p:sp>
      </p:grpSp>
      <p:grpSp>
        <p:nvGrpSpPr>
          <p:cNvPr id="7" name="26 Grupo">
            <a:extLst>
              <a:ext uri="{FF2B5EF4-FFF2-40B4-BE49-F238E27FC236}">
                <a16:creationId xmlns:a16="http://schemas.microsoft.com/office/drawing/2014/main" id="{C2380A76-7E08-4092-B8DF-5DA07C12CF99}"/>
              </a:ext>
            </a:extLst>
          </p:cNvPr>
          <p:cNvGrpSpPr>
            <a:grpSpLocks/>
          </p:cNvGrpSpPr>
          <p:nvPr/>
        </p:nvGrpSpPr>
        <p:grpSpPr bwMode="auto">
          <a:xfrm>
            <a:off x="1127448" y="3835573"/>
            <a:ext cx="3000375" cy="817563"/>
            <a:chOff x="372640" y="3834755"/>
            <a:chExt cx="3000871" cy="818381"/>
          </a:xfrm>
        </p:grpSpPr>
        <p:pic>
          <p:nvPicPr>
            <p:cNvPr id="46086" name="Picture 6">
              <a:extLst>
                <a:ext uri="{FF2B5EF4-FFF2-40B4-BE49-F238E27FC236}">
                  <a16:creationId xmlns:a16="http://schemas.microsoft.com/office/drawing/2014/main" id="{8487988A-5E9B-429E-B7F8-2C99D4786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94869" y="4338497"/>
              <a:ext cx="1895788" cy="31463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37905" name="20 CuadroTexto">
              <a:extLst>
                <a:ext uri="{FF2B5EF4-FFF2-40B4-BE49-F238E27FC236}">
                  <a16:creationId xmlns:a16="http://schemas.microsoft.com/office/drawing/2014/main" id="{FA8E08AE-A703-4D44-9E0B-3FFE1CE8F7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640" y="3834755"/>
              <a:ext cx="1021602" cy="369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 dirty="0">
                  <a:solidFill>
                    <a:srgbClr val="0070C0"/>
                  </a:solidFill>
                </a:rPr>
                <a:t>Primitiva</a:t>
              </a:r>
            </a:p>
          </p:txBody>
        </p:sp>
        <p:sp>
          <p:nvSpPr>
            <p:cNvPr id="28" name="27 Flecha a la derecha con bandas">
              <a:extLst>
                <a:ext uri="{FF2B5EF4-FFF2-40B4-BE49-F238E27FC236}">
                  <a16:creationId xmlns:a16="http://schemas.microsoft.com/office/drawing/2014/main" id="{7526B2E4-F597-4354-8ABE-002AA9C75069}"/>
                </a:ext>
              </a:extLst>
            </p:cNvPr>
            <p:cNvSpPr/>
            <p:nvPr/>
          </p:nvSpPr>
          <p:spPr>
            <a:xfrm rot="8123577">
              <a:off x="2436731" y="3914209"/>
              <a:ext cx="936780" cy="503742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/>
            </a:p>
          </p:txBody>
        </p:sp>
      </p:grpSp>
      <p:grpSp>
        <p:nvGrpSpPr>
          <p:cNvPr id="8" name="21 Grupo">
            <a:extLst>
              <a:ext uri="{FF2B5EF4-FFF2-40B4-BE49-F238E27FC236}">
                <a16:creationId xmlns:a16="http://schemas.microsoft.com/office/drawing/2014/main" id="{E445F8B2-4DF8-4487-89AE-C8C65B361F01}"/>
              </a:ext>
            </a:extLst>
          </p:cNvPr>
          <p:cNvGrpSpPr>
            <a:grpSpLocks/>
          </p:cNvGrpSpPr>
          <p:nvPr/>
        </p:nvGrpSpPr>
        <p:grpSpPr bwMode="auto">
          <a:xfrm>
            <a:off x="8381332" y="4939252"/>
            <a:ext cx="2901950" cy="1150937"/>
            <a:chOff x="5004048" y="5157192"/>
            <a:chExt cx="2900938" cy="1152128"/>
          </a:xfrm>
        </p:grpSpPr>
        <p:pic>
          <p:nvPicPr>
            <p:cNvPr id="37902" name="Picture 2" descr="TECLADO MATRICIAL 4 X 3 TECLAS. Clic para ampliar">
              <a:hlinkClick r:id="rId4"/>
              <a:extLst>
                <a:ext uri="{FF2B5EF4-FFF2-40B4-BE49-F238E27FC236}">
                  <a16:creationId xmlns:a16="http://schemas.microsoft.com/office/drawing/2014/main" id="{1DB36B6C-69EA-4E11-96DA-9F0EC4DCA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199" y="5157192"/>
              <a:ext cx="1532787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903" name="34 CuadroTexto">
              <a:extLst>
                <a:ext uri="{FF2B5EF4-FFF2-40B4-BE49-F238E27FC236}">
                  <a16:creationId xmlns:a16="http://schemas.microsoft.com/office/drawing/2014/main" id="{2CB926FC-3A48-4E6A-950A-F446219485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4048" y="5733257"/>
              <a:ext cx="1117224" cy="369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>
                  <a:solidFill>
                    <a:srgbClr val="0070C0"/>
                  </a:solidFill>
                </a:rPr>
                <a:t>Hardware</a:t>
              </a:r>
            </a:p>
          </p:txBody>
        </p:sp>
      </p:grpSp>
      <p:grpSp>
        <p:nvGrpSpPr>
          <p:cNvPr id="9" name="38 Grupo">
            <a:extLst>
              <a:ext uri="{FF2B5EF4-FFF2-40B4-BE49-F238E27FC236}">
                <a16:creationId xmlns:a16="http://schemas.microsoft.com/office/drawing/2014/main" id="{D098BB75-E649-430D-9B04-C88C2797C718}"/>
              </a:ext>
            </a:extLst>
          </p:cNvPr>
          <p:cNvGrpSpPr>
            <a:grpSpLocks/>
          </p:cNvGrpSpPr>
          <p:nvPr/>
        </p:nvGrpSpPr>
        <p:grpSpPr bwMode="auto">
          <a:xfrm>
            <a:off x="1149672" y="1051469"/>
            <a:ext cx="3086552" cy="2881314"/>
            <a:chOff x="395536" y="908720"/>
            <a:chExt cx="3085681" cy="2880321"/>
          </a:xfrm>
        </p:grpSpPr>
        <p:grpSp>
          <p:nvGrpSpPr>
            <p:cNvPr id="37898" name="35 Grupo">
              <a:extLst>
                <a:ext uri="{FF2B5EF4-FFF2-40B4-BE49-F238E27FC236}">
                  <a16:creationId xmlns:a16="http://schemas.microsoft.com/office/drawing/2014/main" id="{A2EACD83-3A5D-42E0-8658-B155737F645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43052" y="1268760"/>
              <a:ext cx="2438165" cy="2520281"/>
              <a:chOff x="1619116" y="1628800"/>
              <a:chExt cx="2438165" cy="2520281"/>
            </a:xfrm>
          </p:grpSpPr>
          <p:sp>
            <p:nvSpPr>
              <p:cNvPr id="37900" name="15 CuadroTexto">
                <a:extLst>
                  <a:ext uri="{FF2B5EF4-FFF2-40B4-BE49-F238E27FC236}">
                    <a16:creationId xmlns:a16="http://schemas.microsoft.com/office/drawing/2014/main" id="{61E49243-6472-4741-8EDD-ADE4F0C1124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15816" y="1628800"/>
                <a:ext cx="1141465" cy="369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s-ES" altLang="es-AR" sz="1800" i="1">
                    <a:solidFill>
                      <a:srgbClr val="0070C0"/>
                    </a:solidFill>
                  </a:rPr>
                  <a:t>Aplicación</a:t>
                </a:r>
              </a:p>
            </p:txBody>
          </p:sp>
          <p:sp>
            <p:nvSpPr>
              <p:cNvPr id="29" name="28 Flecha a la derecha con bandas">
                <a:extLst>
                  <a:ext uri="{FF2B5EF4-FFF2-40B4-BE49-F238E27FC236}">
                    <a16:creationId xmlns:a16="http://schemas.microsoft.com/office/drawing/2014/main" id="{DB35DDC8-340B-44CB-878A-4AE7C7B00516}"/>
                  </a:ext>
                </a:extLst>
              </p:cNvPr>
              <p:cNvSpPr/>
              <p:nvPr/>
            </p:nvSpPr>
            <p:spPr>
              <a:xfrm rot="16200000">
                <a:off x="1403307" y="3428588"/>
                <a:ext cx="936302" cy="504683"/>
              </a:xfrm>
              <a:prstGeom prst="stripedRightArrow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/>
              </a:p>
            </p:txBody>
          </p:sp>
        </p:grpSp>
        <p:pic>
          <p:nvPicPr>
            <p:cNvPr id="37899" name="Picture 2" descr="http://imagenes2.acambiode.com/empresas/7/9/7/8/79783100063149566549505151534565/productos/KX7.jpg">
              <a:extLst>
                <a:ext uri="{FF2B5EF4-FFF2-40B4-BE49-F238E27FC236}">
                  <a16:creationId xmlns:a16="http://schemas.microsoft.com/office/drawing/2014/main" id="{DFE56345-C266-4A45-8716-F3CD7E4C5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3"/>
            <a:stretch>
              <a:fillRect/>
            </a:stretch>
          </p:blipFill>
          <p:spPr bwMode="auto">
            <a:xfrm>
              <a:off x="395536" y="908720"/>
              <a:ext cx="2021014" cy="1944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Rectangle 14">
            <a:extLst>
              <a:ext uri="{FF2B5EF4-FFF2-40B4-BE49-F238E27FC236}">
                <a16:creationId xmlns:a16="http://schemas.microsoft.com/office/drawing/2014/main" id="{243B6688-9359-4552-9EB2-A0800D4ABE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42737" y="391668"/>
            <a:ext cx="4742978" cy="2152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66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4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Panorama general</a:t>
            </a:r>
          </a:p>
        </p:txBody>
      </p:sp>
      <p:sp>
        <p:nvSpPr>
          <p:cNvPr id="26" name="Text Box 8">
            <a:extLst>
              <a:ext uri="{FF2B5EF4-FFF2-40B4-BE49-F238E27FC236}">
                <a16:creationId xmlns:a16="http://schemas.microsoft.com/office/drawing/2014/main" id="{AFE6D43C-6D8E-493B-B3EA-E09FBF2E47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4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7" name="Text Box 1">
            <a:extLst>
              <a:ext uri="{FF2B5EF4-FFF2-40B4-BE49-F238E27FC236}">
                <a16:creationId xmlns:a16="http://schemas.microsoft.com/office/drawing/2014/main" id="{06FDC4F5-A503-4BCB-9BD5-25445264F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7D838FAF-6CDE-4F76-AE7B-17A1397BD3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2BEC616-1713-4D41-8897-CF0A6A7923C2}"/>
              </a:ext>
            </a:extLst>
          </p:cNvPr>
          <p:cNvGrpSpPr/>
          <p:nvPr/>
        </p:nvGrpSpPr>
        <p:grpSpPr>
          <a:xfrm>
            <a:off x="7076944" y="2840661"/>
            <a:ext cx="3637303" cy="2485703"/>
            <a:chOff x="6556005" y="2838701"/>
            <a:chExt cx="3637303" cy="2485703"/>
          </a:xfrm>
        </p:grpSpPr>
        <p:pic>
          <p:nvPicPr>
            <p:cNvPr id="12291" name="Picture 3">
              <a:extLst>
                <a:ext uri="{FF2B5EF4-FFF2-40B4-BE49-F238E27FC236}">
                  <a16:creationId xmlns:a16="http://schemas.microsoft.com/office/drawing/2014/main" id="{801474E9-1B56-4813-9228-FE14683AE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 rot="20787614">
              <a:off x="6556005" y="3168958"/>
              <a:ext cx="3637303" cy="215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32 CuadroTexto">
              <a:extLst>
                <a:ext uri="{FF2B5EF4-FFF2-40B4-BE49-F238E27FC236}">
                  <a16:creationId xmlns:a16="http://schemas.microsoft.com/office/drawing/2014/main" id="{2679590D-39BB-4954-8E83-86790420E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20731657">
              <a:off x="7085889" y="2838701"/>
              <a:ext cx="1571214" cy="3499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800" i="1" dirty="0">
                  <a:solidFill>
                    <a:srgbClr val="0070C0"/>
                  </a:solidFill>
                </a:rPr>
                <a:t>driver</a:t>
              </a:r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AE1F5899-3286-4703-9B22-79B36DEF356E}"/>
              </a:ext>
            </a:extLst>
          </p:cNvPr>
          <p:cNvGrpSpPr/>
          <p:nvPr/>
        </p:nvGrpSpPr>
        <p:grpSpPr>
          <a:xfrm>
            <a:off x="795050" y="4808479"/>
            <a:ext cx="2604720" cy="1113090"/>
            <a:chOff x="795050" y="4808479"/>
            <a:chExt cx="2604720" cy="111309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EA0BAF6-5224-437F-9961-82E4A230F993}"/>
                </a:ext>
              </a:extLst>
            </p:cNvPr>
            <p:cNvSpPr/>
            <p:nvPr/>
          </p:nvSpPr>
          <p:spPr>
            <a:xfrm>
              <a:off x="795050" y="5275238"/>
              <a:ext cx="260472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hangingPunct="1">
                <a:lnSpc>
                  <a:spcPct val="100000"/>
                </a:lnSpc>
                <a:buClr>
                  <a:srgbClr val="005042"/>
                </a:buClr>
              </a:pPr>
              <a:r>
                <a:rPr lang="es-AR" altLang="es-AR" dirty="0">
                  <a:solidFill>
                    <a:srgbClr val="005042"/>
                  </a:solidFill>
                  <a:latin typeface="AR CENA" panose="02000000000000000000" pitchFamily="2" charset="0"/>
                </a:rPr>
                <a:t>(también llamada comúnmente llamada </a:t>
              </a:r>
              <a:r>
                <a:rPr lang="es-AR" altLang="es-AR" dirty="0" err="1">
                  <a:solidFill>
                    <a:srgbClr val="FF0000"/>
                  </a:solidFill>
                  <a:latin typeface="AR CENA" panose="02000000000000000000" pitchFamily="2" charset="0"/>
                </a:rPr>
                <a:t>GetKey</a:t>
              </a:r>
              <a:r>
                <a:rPr lang="es-AR" altLang="es-AR" dirty="0">
                  <a:solidFill>
                    <a:srgbClr val="FF0000"/>
                  </a:solidFill>
                  <a:latin typeface="AR CENA" panose="02000000000000000000" pitchFamily="2" charset="0"/>
                </a:rPr>
                <a:t>()</a:t>
              </a:r>
              <a:r>
                <a:rPr lang="es-AR" altLang="es-AR" dirty="0">
                  <a:solidFill>
                    <a:srgbClr val="005042"/>
                  </a:solidFill>
                  <a:latin typeface="AR CENA" panose="02000000000000000000" pitchFamily="2" charset="0"/>
                </a:rPr>
                <a:t>)</a:t>
              </a:r>
            </a:p>
          </p:txBody>
        </p: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DD15409C-D14A-4F78-B432-64914AF5C49E}"/>
                </a:ext>
              </a:extLst>
            </p:cNvPr>
            <p:cNvCxnSpPr>
              <a:stCxn id="5" idx="0"/>
            </p:cNvCxnSpPr>
            <p:nvPr/>
          </p:nvCxnSpPr>
          <p:spPr bwMode="auto">
            <a:xfrm flipV="1">
              <a:off x="2097410" y="4808479"/>
              <a:ext cx="0" cy="46675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3" name="Text Box 35">
            <a:extLst>
              <a:ext uri="{FF2B5EF4-FFF2-40B4-BE49-F238E27FC236}">
                <a16:creationId xmlns:a16="http://schemas.microsoft.com/office/drawing/2014/main" id="{73EEBAD0-E559-4F54-96F6-582E330A79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6071" y="5741943"/>
            <a:ext cx="4392613" cy="60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95291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78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dirty="0"/>
              <a:t>#define   NO_KEY   (uint8_t) 0XFF</a:t>
            </a:r>
          </a:p>
        </p:txBody>
      </p:sp>
    </p:spTree>
    <p:extLst>
      <p:ext uri="{BB962C8B-B14F-4D97-AF65-F5344CB8AC3E}">
        <p14:creationId xmlns:p14="http://schemas.microsoft.com/office/powerpoint/2010/main" val="3065226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7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9">
            <a:extLst>
              <a:ext uri="{FF2B5EF4-FFF2-40B4-BE49-F238E27FC236}">
                <a16:creationId xmlns:a16="http://schemas.microsoft.com/office/drawing/2014/main" id="{3B40D2BA-49CE-48A8-BCD0-46FFA9EE22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53" y="404664"/>
            <a:ext cx="657225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3" name="24 CuadroTexto">
            <a:extLst>
              <a:ext uri="{FF2B5EF4-FFF2-40B4-BE49-F238E27FC236}">
                <a16:creationId xmlns:a16="http://schemas.microsoft.com/office/drawing/2014/main" id="{9751FE24-2483-4C54-BABF-61AC5B10C5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5653" y="549127"/>
            <a:ext cx="9382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s-ES" altLang="es-AR" sz="2400"/>
              <a:t>Vcc</a:t>
            </a:r>
            <a:endParaRPr lang="en-US" altLang="es-AR" sz="2400"/>
          </a:p>
        </p:txBody>
      </p:sp>
      <p:sp>
        <p:nvSpPr>
          <p:cNvPr id="7174" name="25 CuadroTexto">
            <a:extLst>
              <a:ext uri="{FF2B5EF4-FFF2-40B4-BE49-F238E27FC236}">
                <a16:creationId xmlns:a16="http://schemas.microsoft.com/office/drawing/2014/main" id="{8DF490E3-074F-4DF1-9326-AA4E64B22F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315" y="2082652"/>
            <a:ext cx="306388" cy="169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 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endParaRPr lang="es-ES" altLang="es-AR" sz="1300" b="1"/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 </a:t>
            </a:r>
            <a:endParaRPr lang="en-US" altLang="es-AR" sz="1300" b="1"/>
          </a:p>
        </p:txBody>
      </p:sp>
      <p:grpSp>
        <p:nvGrpSpPr>
          <p:cNvPr id="2" name="32 Grupo">
            <a:extLst>
              <a:ext uri="{FF2B5EF4-FFF2-40B4-BE49-F238E27FC236}">
                <a16:creationId xmlns:a16="http://schemas.microsoft.com/office/drawing/2014/main" id="{E4661278-6D0F-4C16-877C-0D7430ACC8BD}"/>
              </a:ext>
            </a:extLst>
          </p:cNvPr>
          <p:cNvGrpSpPr>
            <a:grpSpLocks/>
          </p:cNvGrpSpPr>
          <p:nvPr/>
        </p:nvGrpSpPr>
        <p:grpSpPr bwMode="auto">
          <a:xfrm>
            <a:off x="7675215" y="4465490"/>
            <a:ext cx="190500" cy="365125"/>
            <a:chOff x="4495799" y="4681538"/>
            <a:chExt cx="190501" cy="364331"/>
          </a:xfrm>
        </p:grpSpPr>
        <p:sp>
          <p:nvSpPr>
            <p:cNvPr id="14" name="13 Rectángulo">
              <a:extLst>
                <a:ext uri="{FF2B5EF4-FFF2-40B4-BE49-F238E27FC236}">
                  <a16:creationId xmlns:a16="http://schemas.microsoft.com/office/drawing/2014/main" id="{05CC4C8C-51D8-4C04-969C-DC98ED327926}"/>
                </a:ext>
              </a:extLst>
            </p:cNvPr>
            <p:cNvSpPr/>
            <p:nvPr/>
          </p:nvSpPr>
          <p:spPr>
            <a:xfrm>
              <a:off x="4495799" y="4689458"/>
              <a:ext cx="190501" cy="356411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5" name="14 Rectángulo">
              <a:extLst>
                <a:ext uri="{FF2B5EF4-FFF2-40B4-BE49-F238E27FC236}">
                  <a16:creationId xmlns:a16="http://schemas.microsoft.com/office/drawing/2014/main" id="{206146D7-5E85-402D-91FC-78AF3C4BD468}"/>
                </a:ext>
              </a:extLst>
            </p:cNvPr>
            <p:cNvSpPr/>
            <p:nvPr/>
          </p:nvSpPr>
          <p:spPr>
            <a:xfrm>
              <a:off x="4500562" y="4681538"/>
              <a:ext cx="93662" cy="364331"/>
            </a:xfrm>
            <a:prstGeom prst="rect">
              <a:avLst/>
            </a:prstGeom>
            <a:noFill/>
            <a:ln w="635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16" name="15 CuadroTexto">
            <a:extLst>
              <a:ext uri="{FF2B5EF4-FFF2-40B4-BE49-F238E27FC236}">
                <a16:creationId xmlns:a16="http://schemas.microsoft.com/office/drawing/2014/main" id="{075D3251-A16B-42FF-AB13-21BE0049BE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315" y="2287439"/>
            <a:ext cx="3063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</p:txBody>
      </p:sp>
      <p:sp>
        <p:nvSpPr>
          <p:cNvPr id="17" name="16 CuadroTexto">
            <a:extLst>
              <a:ext uri="{FF2B5EF4-FFF2-40B4-BE49-F238E27FC236}">
                <a16:creationId xmlns:a16="http://schemas.microsoft.com/office/drawing/2014/main" id="{8E9374C0-4498-43C0-9A0F-512373C43F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315" y="2292201"/>
            <a:ext cx="3063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0</a:t>
            </a:r>
          </a:p>
        </p:txBody>
      </p:sp>
      <p:grpSp>
        <p:nvGrpSpPr>
          <p:cNvPr id="3" name="43 Grupo">
            <a:extLst>
              <a:ext uri="{FF2B5EF4-FFF2-40B4-BE49-F238E27FC236}">
                <a16:creationId xmlns:a16="http://schemas.microsoft.com/office/drawing/2014/main" id="{5D95B7D9-4166-4FD1-A31B-AD710A31AE01}"/>
              </a:ext>
            </a:extLst>
          </p:cNvPr>
          <p:cNvGrpSpPr>
            <a:grpSpLocks/>
          </p:cNvGrpSpPr>
          <p:nvPr/>
        </p:nvGrpSpPr>
        <p:grpSpPr bwMode="auto">
          <a:xfrm>
            <a:off x="7635528" y="1903265"/>
            <a:ext cx="425450" cy="496887"/>
            <a:chOff x="4455321" y="2119313"/>
            <a:chExt cx="426241" cy="497679"/>
          </a:xfrm>
        </p:grpSpPr>
        <p:sp>
          <p:nvSpPr>
            <p:cNvPr id="7201" name="35 CuadroTexto">
              <a:extLst>
                <a:ext uri="{FF2B5EF4-FFF2-40B4-BE49-F238E27FC236}">
                  <a16:creationId xmlns:a16="http://schemas.microsoft.com/office/drawing/2014/main" id="{768F78C0-ABD3-461E-A8AB-1924BB9038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2119313"/>
              <a:ext cx="2952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600">
                  <a:solidFill>
                    <a:srgbClr val="000099"/>
                  </a:solidFill>
                </a:rPr>
                <a:t>0</a:t>
              </a:r>
              <a:endParaRPr lang="en-US" altLang="es-AR" sz="1600">
                <a:solidFill>
                  <a:srgbClr val="000099"/>
                </a:solidFill>
              </a:endParaRPr>
            </a:p>
          </p:txBody>
        </p:sp>
        <p:cxnSp>
          <p:nvCxnSpPr>
            <p:cNvPr id="20" name="19 Conector recto de flecha">
              <a:extLst>
                <a:ext uri="{FF2B5EF4-FFF2-40B4-BE49-F238E27FC236}">
                  <a16:creationId xmlns:a16="http://schemas.microsoft.com/office/drawing/2014/main" id="{E4A1217C-646B-4AD8-873E-832FAFBE9F7F}"/>
                </a:ext>
              </a:extLst>
            </p:cNvPr>
            <p:cNvCxnSpPr/>
            <p:nvPr/>
          </p:nvCxnSpPr>
          <p:spPr>
            <a:xfrm rot="5400000">
              <a:off x="4448194" y="2393565"/>
              <a:ext cx="230554" cy="216301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45 Grupo">
            <a:extLst>
              <a:ext uri="{FF2B5EF4-FFF2-40B4-BE49-F238E27FC236}">
                <a16:creationId xmlns:a16="http://schemas.microsoft.com/office/drawing/2014/main" id="{ED6227E7-1FCF-4663-B6F9-77C9108F7FBA}"/>
              </a:ext>
            </a:extLst>
          </p:cNvPr>
          <p:cNvGrpSpPr>
            <a:grpSpLocks/>
          </p:cNvGrpSpPr>
          <p:nvPr/>
        </p:nvGrpSpPr>
        <p:grpSpPr bwMode="auto">
          <a:xfrm>
            <a:off x="9145240" y="4463901"/>
            <a:ext cx="190500" cy="363538"/>
            <a:chOff x="4495799" y="4681538"/>
            <a:chExt cx="190501" cy="364331"/>
          </a:xfrm>
        </p:grpSpPr>
        <p:sp>
          <p:nvSpPr>
            <p:cNvPr id="22" name="21 Rectángulo">
              <a:extLst>
                <a:ext uri="{FF2B5EF4-FFF2-40B4-BE49-F238E27FC236}">
                  <a16:creationId xmlns:a16="http://schemas.microsoft.com/office/drawing/2014/main" id="{2D1DF5A5-6ED3-426F-96F5-840261B31AF8}"/>
                </a:ext>
              </a:extLst>
            </p:cNvPr>
            <p:cNvSpPr/>
            <p:nvPr/>
          </p:nvSpPr>
          <p:spPr>
            <a:xfrm>
              <a:off x="4495799" y="4687902"/>
              <a:ext cx="190501" cy="35796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3" name="22 Rectángulo">
              <a:extLst>
                <a:ext uri="{FF2B5EF4-FFF2-40B4-BE49-F238E27FC236}">
                  <a16:creationId xmlns:a16="http://schemas.microsoft.com/office/drawing/2014/main" id="{2680C93F-0C0C-44AB-8BFE-7820D8CC3B48}"/>
                </a:ext>
              </a:extLst>
            </p:cNvPr>
            <p:cNvSpPr/>
            <p:nvPr/>
          </p:nvSpPr>
          <p:spPr>
            <a:xfrm>
              <a:off x="4500562" y="4681538"/>
              <a:ext cx="93662" cy="364331"/>
            </a:xfrm>
            <a:prstGeom prst="rect">
              <a:avLst/>
            </a:prstGeom>
            <a:noFill/>
            <a:ln w="635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24" name="23 CuadroTexto">
            <a:extLst>
              <a:ext uri="{FF2B5EF4-FFF2-40B4-BE49-F238E27FC236}">
                <a16:creationId xmlns:a16="http://schemas.microsoft.com/office/drawing/2014/main" id="{2A2699F0-761A-45E5-B33C-C885A6C9ED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315" y="2858939"/>
            <a:ext cx="3063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</p:txBody>
      </p:sp>
      <p:sp>
        <p:nvSpPr>
          <p:cNvPr id="25" name="24 CuadroTexto">
            <a:extLst>
              <a:ext uri="{FF2B5EF4-FFF2-40B4-BE49-F238E27FC236}">
                <a16:creationId xmlns:a16="http://schemas.microsoft.com/office/drawing/2014/main" id="{C61B3339-00B7-4830-8922-5E7A4E3C70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4315" y="2863701"/>
            <a:ext cx="306388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0</a:t>
            </a:r>
          </a:p>
        </p:txBody>
      </p:sp>
      <p:grpSp>
        <p:nvGrpSpPr>
          <p:cNvPr id="7" name="50 Grupo">
            <a:extLst>
              <a:ext uri="{FF2B5EF4-FFF2-40B4-BE49-F238E27FC236}">
                <a16:creationId xmlns:a16="http://schemas.microsoft.com/office/drawing/2014/main" id="{120A110E-DBF7-490F-9E31-B61AB71B64EB}"/>
              </a:ext>
            </a:extLst>
          </p:cNvPr>
          <p:cNvGrpSpPr>
            <a:grpSpLocks/>
          </p:cNvGrpSpPr>
          <p:nvPr/>
        </p:nvGrpSpPr>
        <p:grpSpPr bwMode="auto">
          <a:xfrm>
            <a:off x="9105553" y="2511276"/>
            <a:ext cx="425450" cy="496888"/>
            <a:chOff x="4455321" y="2119313"/>
            <a:chExt cx="426241" cy="497679"/>
          </a:xfrm>
        </p:grpSpPr>
        <p:sp>
          <p:nvSpPr>
            <p:cNvPr id="7197" name="51 CuadroTexto">
              <a:extLst>
                <a:ext uri="{FF2B5EF4-FFF2-40B4-BE49-F238E27FC236}">
                  <a16:creationId xmlns:a16="http://schemas.microsoft.com/office/drawing/2014/main" id="{6E98C52A-2538-42C2-8CD9-7DC6D07208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2119313"/>
              <a:ext cx="2952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600">
                  <a:solidFill>
                    <a:srgbClr val="000099"/>
                  </a:solidFill>
                </a:rPr>
                <a:t>0</a:t>
              </a:r>
              <a:endParaRPr lang="en-US" altLang="es-AR" sz="1600">
                <a:solidFill>
                  <a:srgbClr val="000099"/>
                </a:solidFill>
              </a:endParaRPr>
            </a:p>
          </p:txBody>
        </p:sp>
        <p:cxnSp>
          <p:nvCxnSpPr>
            <p:cNvPr id="28" name="27 Conector recto de flecha">
              <a:extLst>
                <a:ext uri="{FF2B5EF4-FFF2-40B4-BE49-F238E27FC236}">
                  <a16:creationId xmlns:a16="http://schemas.microsoft.com/office/drawing/2014/main" id="{0652E489-0D53-49C5-8DA7-E60148D07500}"/>
                </a:ext>
              </a:extLst>
            </p:cNvPr>
            <p:cNvCxnSpPr/>
            <p:nvPr/>
          </p:nvCxnSpPr>
          <p:spPr>
            <a:xfrm rot="5400000">
              <a:off x="4448194" y="2393564"/>
              <a:ext cx="230554" cy="216301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56 Grupo">
            <a:extLst>
              <a:ext uri="{FF2B5EF4-FFF2-40B4-BE49-F238E27FC236}">
                <a16:creationId xmlns:a16="http://schemas.microsoft.com/office/drawing/2014/main" id="{EE20CAF2-65A3-426E-AB3F-FBA5690C5E10}"/>
              </a:ext>
            </a:extLst>
          </p:cNvPr>
          <p:cNvGrpSpPr>
            <a:grpSpLocks/>
          </p:cNvGrpSpPr>
          <p:nvPr/>
        </p:nvGrpSpPr>
        <p:grpSpPr bwMode="auto">
          <a:xfrm>
            <a:off x="10624790" y="4463901"/>
            <a:ext cx="190500" cy="363538"/>
            <a:chOff x="4495799" y="4681538"/>
            <a:chExt cx="190501" cy="364331"/>
          </a:xfrm>
        </p:grpSpPr>
        <p:sp>
          <p:nvSpPr>
            <p:cNvPr id="30" name="29 Rectángulo">
              <a:extLst>
                <a:ext uri="{FF2B5EF4-FFF2-40B4-BE49-F238E27FC236}">
                  <a16:creationId xmlns:a16="http://schemas.microsoft.com/office/drawing/2014/main" id="{03863029-12DF-4119-9690-D565E57A97F0}"/>
                </a:ext>
              </a:extLst>
            </p:cNvPr>
            <p:cNvSpPr/>
            <p:nvPr/>
          </p:nvSpPr>
          <p:spPr>
            <a:xfrm>
              <a:off x="4495799" y="4687902"/>
              <a:ext cx="190501" cy="357967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50000">
                  <a:schemeClr val="tx1">
                    <a:tint val="44500"/>
                    <a:satMod val="16000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31" name="30 Rectángulo">
              <a:extLst>
                <a:ext uri="{FF2B5EF4-FFF2-40B4-BE49-F238E27FC236}">
                  <a16:creationId xmlns:a16="http://schemas.microsoft.com/office/drawing/2014/main" id="{BE3CE319-E4DF-4938-9AE5-8D8F949AE762}"/>
                </a:ext>
              </a:extLst>
            </p:cNvPr>
            <p:cNvSpPr/>
            <p:nvPr/>
          </p:nvSpPr>
          <p:spPr>
            <a:xfrm>
              <a:off x="4500562" y="4681538"/>
              <a:ext cx="93662" cy="364331"/>
            </a:xfrm>
            <a:prstGeom prst="rect">
              <a:avLst/>
            </a:prstGeom>
            <a:noFill/>
            <a:ln w="6350">
              <a:solidFill>
                <a:srgbClr val="00009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</p:grpSp>
      <p:sp>
        <p:nvSpPr>
          <p:cNvPr id="32" name="31 CuadroTexto">
            <a:extLst>
              <a:ext uri="{FF2B5EF4-FFF2-40B4-BE49-F238E27FC236}">
                <a16:creationId xmlns:a16="http://schemas.microsoft.com/office/drawing/2014/main" id="{13BBE315-F1A8-41A7-9C6F-94800CD7F0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379" y="3468539"/>
            <a:ext cx="3063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1</a:t>
            </a:r>
          </a:p>
        </p:txBody>
      </p:sp>
      <p:sp>
        <p:nvSpPr>
          <p:cNvPr id="33" name="32 CuadroTexto">
            <a:extLst>
              <a:ext uri="{FF2B5EF4-FFF2-40B4-BE49-F238E27FC236}">
                <a16:creationId xmlns:a16="http://schemas.microsoft.com/office/drawing/2014/main" id="{4211E846-EB5C-4BB7-81D5-47E9AED1A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46379" y="3473301"/>
            <a:ext cx="306387" cy="29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" altLang="es-AR" sz="1300" b="1"/>
              <a:t>0</a:t>
            </a:r>
          </a:p>
        </p:txBody>
      </p:sp>
      <p:grpSp>
        <p:nvGrpSpPr>
          <p:cNvPr id="9" name="61 Grupo">
            <a:extLst>
              <a:ext uri="{FF2B5EF4-FFF2-40B4-BE49-F238E27FC236}">
                <a16:creationId xmlns:a16="http://schemas.microsoft.com/office/drawing/2014/main" id="{5109E7BB-3795-47F0-B218-5DB27B662950}"/>
              </a:ext>
            </a:extLst>
          </p:cNvPr>
          <p:cNvGrpSpPr>
            <a:grpSpLocks/>
          </p:cNvGrpSpPr>
          <p:nvPr/>
        </p:nvGrpSpPr>
        <p:grpSpPr bwMode="auto">
          <a:xfrm>
            <a:off x="10583515" y="3112940"/>
            <a:ext cx="427038" cy="496887"/>
            <a:chOff x="4455321" y="2119313"/>
            <a:chExt cx="426241" cy="497679"/>
          </a:xfrm>
        </p:grpSpPr>
        <p:sp>
          <p:nvSpPr>
            <p:cNvPr id="7193" name="62 CuadroTexto">
              <a:extLst>
                <a:ext uri="{FF2B5EF4-FFF2-40B4-BE49-F238E27FC236}">
                  <a16:creationId xmlns:a16="http://schemas.microsoft.com/office/drawing/2014/main" id="{3BD33D4A-5F63-4120-89BD-131E2206D9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6288" y="2119313"/>
              <a:ext cx="295274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" altLang="es-AR" sz="1600">
                  <a:solidFill>
                    <a:srgbClr val="000099"/>
                  </a:solidFill>
                </a:rPr>
                <a:t>0</a:t>
              </a:r>
              <a:endParaRPr lang="en-US" altLang="es-AR" sz="1600">
                <a:solidFill>
                  <a:srgbClr val="000099"/>
                </a:solidFill>
              </a:endParaRPr>
            </a:p>
          </p:txBody>
        </p:sp>
        <p:cxnSp>
          <p:nvCxnSpPr>
            <p:cNvPr id="36" name="35 Conector recto de flecha">
              <a:extLst>
                <a:ext uri="{FF2B5EF4-FFF2-40B4-BE49-F238E27FC236}">
                  <a16:creationId xmlns:a16="http://schemas.microsoft.com/office/drawing/2014/main" id="{8D9F171C-A030-4D8A-BF06-77500EF3767B}"/>
                </a:ext>
              </a:extLst>
            </p:cNvPr>
            <p:cNvCxnSpPr/>
            <p:nvPr/>
          </p:nvCxnSpPr>
          <p:spPr>
            <a:xfrm rot="5400000">
              <a:off x="4448585" y="2393175"/>
              <a:ext cx="230554" cy="217082"/>
            </a:xfrm>
            <a:prstGeom prst="straightConnector1">
              <a:avLst/>
            </a:prstGeom>
            <a:ln>
              <a:solidFill>
                <a:srgbClr val="000099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88" name="Picture 65" descr="eyes23">
            <a:extLst>
              <a:ext uri="{FF2B5EF4-FFF2-40B4-BE49-F238E27FC236}">
                <a16:creationId xmlns:a16="http://schemas.microsoft.com/office/drawing/2014/main" id="{E1C1AAC8-B461-4E8A-B386-AD265539157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28" y="2349351"/>
            <a:ext cx="1371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33 Llamada ovalada">
            <a:extLst>
              <a:ext uri="{FF2B5EF4-FFF2-40B4-BE49-F238E27FC236}">
                <a16:creationId xmlns:a16="http://schemas.microsoft.com/office/drawing/2014/main" id="{5EB17BE2-0936-4B71-AB6E-5704E5B9D443}"/>
              </a:ext>
            </a:extLst>
          </p:cNvPr>
          <p:cNvSpPr/>
          <p:nvPr/>
        </p:nvSpPr>
        <p:spPr>
          <a:xfrm>
            <a:off x="3935066" y="3933677"/>
            <a:ext cx="1800225" cy="612775"/>
          </a:xfrm>
          <a:prstGeom prst="wedgeEllipseCallout">
            <a:avLst>
              <a:gd name="adj1" fmla="val -22990"/>
              <a:gd name="adj2" fmla="val -1250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Hay Tecla</a:t>
            </a:r>
          </a:p>
        </p:txBody>
      </p:sp>
      <p:sp>
        <p:nvSpPr>
          <p:cNvPr id="37" name="36 Llamada ovalada">
            <a:extLst>
              <a:ext uri="{FF2B5EF4-FFF2-40B4-BE49-F238E27FC236}">
                <a16:creationId xmlns:a16="http://schemas.microsoft.com/office/drawing/2014/main" id="{1AFA4AA6-8136-4B34-A4D7-9A2F144AEDB4}"/>
              </a:ext>
            </a:extLst>
          </p:cNvPr>
          <p:cNvSpPr/>
          <p:nvPr/>
        </p:nvSpPr>
        <p:spPr>
          <a:xfrm>
            <a:off x="3935066" y="3933677"/>
            <a:ext cx="1800225" cy="612775"/>
          </a:xfrm>
          <a:prstGeom prst="wedgeEllipseCallout">
            <a:avLst>
              <a:gd name="adj1" fmla="val -22990"/>
              <a:gd name="adj2" fmla="val -1250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Hay Tecla</a:t>
            </a:r>
          </a:p>
        </p:txBody>
      </p:sp>
      <p:sp>
        <p:nvSpPr>
          <p:cNvPr id="38" name="37 Llamada ovalada">
            <a:extLst>
              <a:ext uri="{FF2B5EF4-FFF2-40B4-BE49-F238E27FC236}">
                <a16:creationId xmlns:a16="http://schemas.microsoft.com/office/drawing/2014/main" id="{E75C29EC-7FE7-4232-898A-CA2BD84EFB30}"/>
              </a:ext>
            </a:extLst>
          </p:cNvPr>
          <p:cNvSpPr/>
          <p:nvPr/>
        </p:nvSpPr>
        <p:spPr>
          <a:xfrm>
            <a:off x="3935066" y="3933677"/>
            <a:ext cx="1800225" cy="612775"/>
          </a:xfrm>
          <a:prstGeom prst="wedgeEllipseCallout">
            <a:avLst>
              <a:gd name="adj1" fmla="val -22990"/>
              <a:gd name="adj2" fmla="val -1250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Hay Tecla</a:t>
            </a:r>
          </a:p>
        </p:txBody>
      </p:sp>
      <p:sp>
        <p:nvSpPr>
          <p:cNvPr id="7192" name="Text Box 7">
            <a:extLst>
              <a:ext uri="{FF2B5EF4-FFF2-40B4-BE49-F238E27FC236}">
                <a16:creationId xmlns:a16="http://schemas.microsoft.com/office/drawing/2014/main" id="{8F2B3B6E-0FEE-40A1-B004-7E30F3852400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784779" y="2582070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>
                <a:solidFill>
                  <a:srgbClr val="000099"/>
                </a:solidFill>
              </a:rPr>
              <a:t>Input</a:t>
            </a:r>
            <a:endParaRPr lang="es-ES" altLang="es-AR" sz="2400" b="1">
              <a:solidFill>
                <a:srgbClr val="000099"/>
              </a:solidFill>
            </a:endParaRPr>
          </a:p>
        </p:txBody>
      </p:sp>
      <p:sp>
        <p:nvSpPr>
          <p:cNvPr id="39" name="Text Box 8">
            <a:extLst>
              <a:ext uri="{FF2B5EF4-FFF2-40B4-BE49-F238E27FC236}">
                <a16:creationId xmlns:a16="http://schemas.microsoft.com/office/drawing/2014/main" id="{CC5A398C-3584-4590-A741-93187B3FAD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5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0" name="Text Box 1">
            <a:extLst>
              <a:ext uri="{FF2B5EF4-FFF2-40B4-BE49-F238E27FC236}">
                <a16:creationId xmlns:a16="http://schemas.microsoft.com/office/drawing/2014/main" id="{78E1EE91-CDB2-4449-8CC9-4FA4D4BE94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</a:t>
            </a:r>
            <a:r>
              <a:rPr lang="es-ES" altLang="es-AR" sz="1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Mandrut</a:t>
            </a:r>
            <a:endParaRPr lang="es-ES" altLang="es-AR" sz="1400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41" name="Text Box 4">
            <a:extLst>
              <a:ext uri="{FF2B5EF4-FFF2-40B4-BE49-F238E27FC236}">
                <a16:creationId xmlns:a16="http://schemas.microsoft.com/office/drawing/2014/main" id="{624B9B3C-9F82-4A1A-B075-5766903348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42" name="Rectangle 14">
            <a:extLst>
              <a:ext uri="{FF2B5EF4-FFF2-40B4-BE49-F238E27FC236}">
                <a16:creationId xmlns:a16="http://schemas.microsoft.com/office/drawing/2014/main" id="{592772B8-6BFF-4581-99E2-1A0D8C8A71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238" y="1184932"/>
            <a:ext cx="2715868" cy="22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  <p:pic>
        <p:nvPicPr>
          <p:cNvPr id="1026" name="Picture 2" descr="Resultado de imagen para teclado 2 x 4">
            <a:extLst>
              <a:ext uri="{FF2B5EF4-FFF2-40B4-BE49-F238E27FC236}">
                <a16:creationId xmlns:a16="http://schemas.microsoft.com/office/drawing/2014/main" id="{DBA7DDD0-1B2D-4541-A10B-5860EAF506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8" t="13456" r="11385" b="8607"/>
          <a:stretch/>
        </p:blipFill>
        <p:spPr bwMode="auto">
          <a:xfrm rot="15525613">
            <a:off x="1019330" y="3884439"/>
            <a:ext cx="2359611" cy="18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8" presetID="56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19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20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2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8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6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47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48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49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0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56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6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4" presetID="56" presetClass="exit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 from="(ppt_w)" to="(-ppt_w*2)" calcmode="lin" valueType="num">
                                      <p:cBhvr rctx="PPT">
                                        <p:cTn id="75" dur="5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ppt_w*0.50)" calcmode="lin" valueType="num">
                                      <p:cBhvr>
                                        <p:cTn id="76" dur="500" decel="50000" autoRev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ppt_y)" to="(1+ppt_h/2)" calcmode="lin" valueType="num">
                                      <p:cBhvr>
                                        <p:cTn id="7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7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84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  <p:bldP spid="25" grpId="0"/>
      <p:bldP spid="32" grpId="0"/>
      <p:bldP spid="33" grpId="0"/>
      <p:bldP spid="34" grpId="0" animBg="1"/>
      <p:bldP spid="34" grpId="1" animBg="1"/>
      <p:bldP spid="37" grpId="0" animBg="1"/>
      <p:bldP spid="37" grpId="1" animBg="1"/>
      <p:bldP spid="38" grpId="0" animBg="1"/>
      <p:bldP spid="3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4 Marcador de número de diapositiva">
            <a:extLst>
              <a:ext uri="{FF2B5EF4-FFF2-40B4-BE49-F238E27FC236}">
                <a16:creationId xmlns:a16="http://schemas.microsoft.com/office/drawing/2014/main" id="{58420215-6398-46E3-942E-CA7A992CA14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0EA1E0B-43CF-4C7B-971E-5DF6BD3EA0F5}" type="slidenum">
              <a:rPr lang="es-ES" altLang="es-AR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s-ES" altLang="es-AR" sz="1200">
              <a:solidFill>
                <a:srgbClr val="898989"/>
              </a:solidFill>
            </a:endParaRPr>
          </a:p>
        </p:txBody>
      </p:sp>
      <p:sp>
        <p:nvSpPr>
          <p:cNvPr id="11269" name="7 CuadroTexto">
            <a:extLst>
              <a:ext uri="{FF2B5EF4-FFF2-40B4-BE49-F238E27FC236}">
                <a16:creationId xmlns:a16="http://schemas.microsoft.com/office/drawing/2014/main" id="{32300622-EB04-48BC-B9A9-DDEB19DF98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8382" y="4569915"/>
            <a:ext cx="7589706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3600" b="1" i="1" dirty="0">
                <a:solidFill>
                  <a:srgbClr val="0070C0"/>
                </a:solidFill>
              </a:rPr>
              <a:t>¿Y si tengo un montón de teclas ??????</a:t>
            </a:r>
          </a:p>
        </p:txBody>
      </p:sp>
      <p:pic>
        <p:nvPicPr>
          <p:cNvPr id="64515" name="Picture 3">
            <a:extLst>
              <a:ext uri="{FF2B5EF4-FFF2-40B4-BE49-F238E27FC236}">
                <a16:creationId xmlns:a16="http://schemas.microsoft.com/office/drawing/2014/main" id="{7CF13F56-9890-431C-AA79-643C79BA0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 rot="863968">
            <a:off x="7855837" y="2874115"/>
            <a:ext cx="4176464" cy="14773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271" name="Picture 5" descr="https://encrypted-tbn0.gstatic.com/images?q=tbn:ANd9GcS4X6XxgramepD4G2hS4ar6qNfiOVoRD4wiA_FNPVm7K3Eq7i7_vA">
            <a:extLst>
              <a:ext uri="{FF2B5EF4-FFF2-40B4-BE49-F238E27FC236}">
                <a16:creationId xmlns:a16="http://schemas.microsoft.com/office/drawing/2014/main" id="{BEBA18DD-5D3B-4517-99EA-0D2D298D2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28" y="489561"/>
            <a:ext cx="4105275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9" name="Picture 7" descr="https://encrypted-tbn1.gstatic.com/images?q=tbn:ANd9GcRFxNYmM6tsdXJiYDBllXRpmqSqT5laWmplpi3ngUYvVvQr7Sml">
            <a:extLst>
              <a:ext uri="{FF2B5EF4-FFF2-40B4-BE49-F238E27FC236}">
                <a16:creationId xmlns:a16="http://schemas.microsoft.com/office/drawing/2014/main" id="{052EAC99-DE14-44F3-BCA8-E5FFEBC21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20882414">
            <a:off x="3399017" y="1030401"/>
            <a:ext cx="3528392" cy="24217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273" name="12 CuadroTexto">
            <a:extLst>
              <a:ext uri="{FF2B5EF4-FFF2-40B4-BE49-F238E27FC236}">
                <a16:creationId xmlns:a16="http://schemas.microsoft.com/office/drawing/2014/main" id="{EB6005E2-AA0D-42AA-A1DF-FA2B489470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6481" y="5381250"/>
            <a:ext cx="5212068" cy="607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3600" b="1" i="1" dirty="0">
                <a:solidFill>
                  <a:srgbClr val="00B050"/>
                </a:solidFill>
              </a:rPr>
              <a:t>¿Cuántos pines uso ??????</a:t>
            </a: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BDC98249-4FFF-44C9-8002-96304605D7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6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1" name="Text Box 1">
            <a:extLst>
              <a:ext uri="{FF2B5EF4-FFF2-40B4-BE49-F238E27FC236}">
                <a16:creationId xmlns:a16="http://schemas.microsoft.com/office/drawing/2014/main" id="{A3DAACFD-E76A-4DF8-9028-0DB84810A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2" name="Text Box 4">
            <a:extLst>
              <a:ext uri="{FF2B5EF4-FFF2-40B4-BE49-F238E27FC236}">
                <a16:creationId xmlns:a16="http://schemas.microsoft.com/office/drawing/2014/main" id="{A15857FC-CDB4-4018-8FB0-80153EC6E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13" name="Rectangle 14">
            <a:extLst>
              <a:ext uri="{FF2B5EF4-FFF2-40B4-BE49-F238E27FC236}">
                <a16:creationId xmlns:a16="http://schemas.microsoft.com/office/drawing/2014/main" id="{56793611-EF67-49F8-9C20-949C19BAF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722" y="1537360"/>
            <a:ext cx="2715868" cy="221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 descr="Drawing1">
            <a:extLst>
              <a:ext uri="{FF2B5EF4-FFF2-40B4-BE49-F238E27FC236}">
                <a16:creationId xmlns:a16="http://schemas.microsoft.com/office/drawing/2014/main" id="{255ED799-DC06-4382-AEB7-C6EC6A847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010" y="548680"/>
            <a:ext cx="6315075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5">
            <a:extLst>
              <a:ext uri="{FF2B5EF4-FFF2-40B4-BE49-F238E27FC236}">
                <a16:creationId xmlns:a16="http://schemas.microsoft.com/office/drawing/2014/main" id="{D5927D1A-FE1A-49FA-922E-86160C17A2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7348" y="791568"/>
            <a:ext cx="312737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1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12294" name="Text Box 6">
            <a:extLst>
              <a:ext uri="{FF2B5EF4-FFF2-40B4-BE49-F238E27FC236}">
                <a16:creationId xmlns:a16="http://schemas.microsoft.com/office/drawing/2014/main" id="{705FDFFF-4E57-4EC3-B36F-45A9D114BBD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462419" y="1838673"/>
            <a:ext cx="1059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>
                <a:solidFill>
                  <a:srgbClr val="000099"/>
                </a:solidFill>
              </a:rPr>
              <a:t>output</a:t>
            </a:r>
            <a:endParaRPr lang="es-ES" altLang="es-AR" sz="2400" b="1">
              <a:solidFill>
                <a:srgbClr val="000099"/>
              </a:solidFill>
            </a:endParaRPr>
          </a:p>
        </p:txBody>
      </p:sp>
      <p:sp>
        <p:nvSpPr>
          <p:cNvPr id="12295" name="Text Box 7">
            <a:extLst>
              <a:ext uri="{FF2B5EF4-FFF2-40B4-BE49-F238E27FC236}">
                <a16:creationId xmlns:a16="http://schemas.microsoft.com/office/drawing/2014/main" id="{1799C3D3-043E-4B88-84EE-F054DBD24DA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5510173" y="4586636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>
                <a:solidFill>
                  <a:srgbClr val="000099"/>
                </a:solidFill>
              </a:rPr>
              <a:t>Input</a:t>
            </a:r>
            <a:endParaRPr lang="es-ES" altLang="es-AR" sz="2400" b="1">
              <a:solidFill>
                <a:srgbClr val="000099"/>
              </a:solidFill>
            </a:endParaRPr>
          </a:p>
        </p:txBody>
      </p:sp>
      <p:sp>
        <p:nvSpPr>
          <p:cNvPr id="12296" name="Text Box 8">
            <a:extLst>
              <a:ext uri="{FF2B5EF4-FFF2-40B4-BE49-F238E27FC236}">
                <a16:creationId xmlns:a16="http://schemas.microsoft.com/office/drawing/2014/main" id="{099FA797-EA51-4643-BD33-872487480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7822" y="4269780"/>
            <a:ext cx="311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FF0000"/>
                </a:solidFill>
              </a:rPr>
              <a:t>1</a:t>
            </a:r>
            <a:endParaRPr lang="es-ES" altLang="es-AR" sz="1800" b="1">
              <a:solidFill>
                <a:srgbClr val="FF0000"/>
              </a:solidFill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5AF250BC-DB85-4B09-B095-E4860D1EA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4334" y="823317"/>
            <a:ext cx="311150" cy="366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0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13" name="12 Rectángulo">
            <a:extLst>
              <a:ext uri="{FF2B5EF4-FFF2-40B4-BE49-F238E27FC236}">
                <a16:creationId xmlns:a16="http://schemas.microsoft.com/office/drawing/2014/main" id="{C09D55A5-9D7F-4461-B392-919FBB0BAE7D}"/>
              </a:ext>
            </a:extLst>
          </p:cNvPr>
          <p:cNvSpPr>
            <a:spLocks noChangeArrowheads="1"/>
          </p:cNvSpPr>
          <p:nvPr/>
        </p:nvSpPr>
        <p:spPr bwMode="auto">
          <a:xfrm rot="-2763264">
            <a:off x="8237891" y="3735586"/>
            <a:ext cx="190500" cy="300037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s-AR" sz="1800">
              <a:solidFill>
                <a:srgbClr val="FFFFFF"/>
              </a:solidFill>
            </a:endParaRPr>
          </a:p>
        </p:txBody>
      </p:sp>
      <p:sp>
        <p:nvSpPr>
          <p:cNvPr id="14" name="Freeform 16">
            <a:extLst>
              <a:ext uri="{FF2B5EF4-FFF2-40B4-BE49-F238E27FC236}">
                <a16:creationId xmlns:a16="http://schemas.microsoft.com/office/drawing/2014/main" id="{228FEFA6-2ACB-4948-B25D-208A9A79E3C3}"/>
              </a:ext>
            </a:extLst>
          </p:cNvPr>
          <p:cNvSpPr>
            <a:spLocks/>
          </p:cNvSpPr>
          <p:nvPr/>
        </p:nvSpPr>
        <p:spPr bwMode="auto">
          <a:xfrm>
            <a:off x="6841684" y="3682404"/>
            <a:ext cx="1682750" cy="787400"/>
          </a:xfrm>
          <a:custGeom>
            <a:avLst/>
            <a:gdLst>
              <a:gd name="T0" fmla="*/ 0 w 1060"/>
              <a:gd name="T1" fmla="*/ 0 h 496"/>
              <a:gd name="T2" fmla="*/ 2147483646 w 1060"/>
              <a:gd name="T3" fmla="*/ 2147483646 h 496"/>
              <a:gd name="T4" fmla="*/ 2147483646 w 1060"/>
              <a:gd name="T5" fmla="*/ 2147483646 h 496"/>
              <a:gd name="T6" fmla="*/ 2147483646 w 1060"/>
              <a:gd name="T7" fmla="*/ 2147483646 h 496"/>
              <a:gd name="T8" fmla="*/ 0 w 1060"/>
              <a:gd name="T9" fmla="*/ 2147483646 h 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0"/>
              <a:gd name="T16" fmla="*/ 0 h 496"/>
              <a:gd name="T17" fmla="*/ 1060 w 1060"/>
              <a:gd name="T18" fmla="*/ 496 h 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0" h="496">
                <a:moveTo>
                  <a:pt x="0" y="0"/>
                </a:moveTo>
                <a:lnTo>
                  <a:pt x="704" y="4"/>
                </a:lnTo>
                <a:lnTo>
                  <a:pt x="1060" y="372"/>
                </a:lnTo>
                <a:lnTo>
                  <a:pt x="1060" y="488"/>
                </a:lnTo>
                <a:lnTo>
                  <a:pt x="0" y="496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5" name="Text Box 17">
            <a:extLst>
              <a:ext uri="{FF2B5EF4-FFF2-40B4-BE49-F238E27FC236}">
                <a16:creationId xmlns:a16="http://schemas.microsoft.com/office/drawing/2014/main" id="{A35F7D0A-9E27-4917-8B84-06906BC885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5759" y="4261842"/>
            <a:ext cx="311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>
                <a:solidFill>
                  <a:srgbClr val="000099"/>
                </a:solidFill>
              </a:rPr>
              <a:t>0</a:t>
            </a:r>
            <a:endParaRPr lang="es-ES" altLang="es-AR" sz="1800" b="1">
              <a:solidFill>
                <a:srgbClr val="000099"/>
              </a:solidFill>
            </a:endParaRPr>
          </a:p>
        </p:txBody>
      </p:sp>
      <p:sp>
        <p:nvSpPr>
          <p:cNvPr id="16" name="Text Box 29">
            <a:extLst>
              <a:ext uri="{FF2B5EF4-FFF2-40B4-BE49-F238E27FC236}">
                <a16:creationId xmlns:a16="http://schemas.microsoft.com/office/drawing/2014/main" id="{0D888F77-5DE2-4EFA-94F2-70EC1D0E868D}"/>
              </a:ext>
            </a:extLst>
          </p:cNvPr>
          <p:cNvSpPr txBox="1">
            <a:spLocks noChangeArrowheads="1"/>
          </p:cNvSpPr>
          <p:nvPr/>
        </p:nvSpPr>
        <p:spPr bwMode="auto">
          <a:xfrm rot="621081">
            <a:off x="9740933" y="159022"/>
            <a:ext cx="1766830" cy="77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4800" b="1" i="1" dirty="0">
                <a:solidFill>
                  <a:srgbClr val="FF0000"/>
                </a:solidFill>
                <a:latin typeface="AR CENA" panose="02000000000000000000" pitchFamily="2" charset="0"/>
              </a:rPr>
              <a:t>Barrido</a:t>
            </a:r>
            <a:endParaRPr lang="es-ES" altLang="es-AR" sz="3600" b="1" i="1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pic>
        <p:nvPicPr>
          <p:cNvPr id="12303" name="Picture 65" descr="eyes23">
            <a:extLst>
              <a:ext uri="{FF2B5EF4-FFF2-40B4-BE49-F238E27FC236}">
                <a16:creationId xmlns:a16="http://schemas.microsoft.com/office/drawing/2014/main" id="{7D12202C-BCD4-48DF-B0A0-4963294C937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797" y="4064992"/>
            <a:ext cx="1371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33 Llamada ovalada">
            <a:extLst>
              <a:ext uri="{FF2B5EF4-FFF2-40B4-BE49-F238E27FC236}">
                <a16:creationId xmlns:a16="http://schemas.microsoft.com/office/drawing/2014/main" id="{DCA2D733-6CD7-4092-B86E-D4DDBE7418B7}"/>
              </a:ext>
            </a:extLst>
          </p:cNvPr>
          <p:cNvSpPr/>
          <p:nvPr/>
        </p:nvSpPr>
        <p:spPr>
          <a:xfrm>
            <a:off x="4401698" y="5506443"/>
            <a:ext cx="1800225" cy="612775"/>
          </a:xfrm>
          <a:prstGeom prst="wedgeEllipseCallout">
            <a:avLst>
              <a:gd name="adj1" fmla="val -22990"/>
              <a:gd name="adj2" fmla="val -125024"/>
            </a:avLst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/>
              <a:t>Hay Tecla</a:t>
            </a:r>
          </a:p>
        </p:txBody>
      </p:sp>
      <p:sp>
        <p:nvSpPr>
          <p:cNvPr id="37" name="36 Explosión 2">
            <a:extLst>
              <a:ext uri="{FF2B5EF4-FFF2-40B4-BE49-F238E27FC236}">
                <a16:creationId xmlns:a16="http://schemas.microsoft.com/office/drawing/2014/main" id="{A56E7214-BDE0-49F4-9862-65DE12727EB5}"/>
              </a:ext>
            </a:extLst>
          </p:cNvPr>
          <p:cNvSpPr/>
          <p:nvPr/>
        </p:nvSpPr>
        <p:spPr>
          <a:xfrm>
            <a:off x="3209272" y="2098986"/>
            <a:ext cx="2987675" cy="1851025"/>
          </a:xfrm>
          <a:prstGeom prst="irregularSeal2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dirty="0">
                <a:solidFill>
                  <a:schemeClr val="tx1"/>
                </a:solidFill>
              </a:rPr>
              <a:t>Y cómo la identifico?</a:t>
            </a:r>
          </a:p>
        </p:txBody>
      </p:sp>
      <p:sp>
        <p:nvSpPr>
          <p:cNvPr id="18" name="Text Box 8">
            <a:extLst>
              <a:ext uri="{FF2B5EF4-FFF2-40B4-BE49-F238E27FC236}">
                <a16:creationId xmlns:a16="http://schemas.microsoft.com/office/drawing/2014/main" id="{9100D4BC-6BBB-45F6-98EF-6B39AF7074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7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9" name="Text Box 1">
            <a:extLst>
              <a:ext uri="{FF2B5EF4-FFF2-40B4-BE49-F238E27FC236}">
                <a16:creationId xmlns:a16="http://schemas.microsoft.com/office/drawing/2014/main" id="{0D8C4E72-EA5C-4CEA-B98A-51A3741D54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20" name="Text Box 4">
            <a:extLst>
              <a:ext uri="{FF2B5EF4-FFF2-40B4-BE49-F238E27FC236}">
                <a16:creationId xmlns:a16="http://schemas.microsoft.com/office/drawing/2014/main" id="{1A4B0054-5B07-4F38-8752-9713A80475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2" name="Rectangle 14">
            <a:extLst>
              <a:ext uri="{FF2B5EF4-FFF2-40B4-BE49-F238E27FC236}">
                <a16:creationId xmlns:a16="http://schemas.microsoft.com/office/drawing/2014/main" id="{FC20B5C4-D48D-4363-9FD9-C1263EF37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987674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1211392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4.44444E-6 L -5.55556E-7 0.11689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0.11689 L 0.00035 0.26713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0.26945 L -0.00104 0.40417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9" presetID="9" presetClass="exit" presetSubtype="0" fill="hold" grpId="1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with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900"/>
                            </p:stCondLst>
                            <p:childTnLst>
                              <p:par>
                                <p:cTn id="46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2" grpId="2" animBg="1"/>
      <p:bldP spid="12" grpId="3" animBg="1"/>
      <p:bldP spid="13" grpId="0" animBg="1"/>
      <p:bldP spid="15" grpId="0" animBg="1"/>
      <p:bldP spid="16" grpId="0"/>
      <p:bldP spid="16" grpId="1"/>
      <p:bldP spid="34" grpId="0" animBg="1"/>
      <p:bldP spid="34" grpId="1" animBg="1"/>
      <p:bldP spid="37" grpId="0" animBg="1"/>
      <p:bldP spid="37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6" name="36 Grupo">
            <a:extLst>
              <a:ext uri="{FF2B5EF4-FFF2-40B4-BE49-F238E27FC236}">
                <a16:creationId xmlns:a16="http://schemas.microsoft.com/office/drawing/2014/main" id="{AA7D4910-53E6-4F0E-9D4B-239D135A1F66}"/>
              </a:ext>
            </a:extLst>
          </p:cNvPr>
          <p:cNvGrpSpPr>
            <a:grpSpLocks/>
          </p:cNvGrpSpPr>
          <p:nvPr/>
        </p:nvGrpSpPr>
        <p:grpSpPr bwMode="auto">
          <a:xfrm>
            <a:off x="5231904" y="980728"/>
            <a:ext cx="6315075" cy="5102225"/>
            <a:chOff x="1495425" y="847055"/>
            <a:chExt cx="6315075" cy="5102225"/>
          </a:xfrm>
        </p:grpSpPr>
        <p:pic>
          <p:nvPicPr>
            <p:cNvPr id="13323" name="Picture 4" descr="Drawing1">
              <a:extLst>
                <a:ext uri="{FF2B5EF4-FFF2-40B4-BE49-F238E27FC236}">
                  <a16:creationId xmlns:a16="http://schemas.microsoft.com/office/drawing/2014/main" id="{71D411FE-5006-4E23-ABAF-4A64C9A0F4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5425" y="847055"/>
              <a:ext cx="6315075" cy="5102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24" name="Text Box 5">
              <a:extLst>
                <a:ext uri="{FF2B5EF4-FFF2-40B4-BE49-F238E27FC236}">
                  <a16:creationId xmlns:a16="http://schemas.microsoft.com/office/drawing/2014/main" id="{FA0A4DAA-FB31-426B-9915-F47C3D9CFE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5763" y="1089943"/>
              <a:ext cx="312737" cy="3138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1</a:t>
              </a:r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1</a:t>
              </a:r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1</a:t>
              </a:r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endParaRPr lang="es-ES_tradnl" altLang="es-AR" sz="1800"/>
            </a:p>
            <a:p>
              <a:pPr algn="r" eaLnBrk="1" hangingPunct="1">
                <a:lnSpc>
                  <a:spcPct val="110000"/>
                </a:lnSpc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1</a:t>
              </a:r>
              <a:endParaRPr lang="es-ES" altLang="es-AR" sz="1800" b="1">
                <a:solidFill>
                  <a:srgbClr val="000099"/>
                </a:solidFill>
              </a:endParaRPr>
            </a:p>
          </p:txBody>
        </p:sp>
        <p:sp>
          <p:nvSpPr>
            <p:cNvPr id="13325" name="Text Box 6">
              <a:extLst>
                <a:ext uri="{FF2B5EF4-FFF2-40B4-BE49-F238E27FC236}">
                  <a16:creationId xmlns:a16="http://schemas.microsoft.com/office/drawing/2014/main" id="{F39D8004-EE2B-4B63-A117-969C875F6F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1960835" y="2137048"/>
              <a:ext cx="105990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2400" b="1">
                  <a:solidFill>
                    <a:srgbClr val="000099"/>
                  </a:solidFill>
                </a:rPr>
                <a:t>output</a:t>
              </a:r>
              <a:endParaRPr lang="es-ES" altLang="es-AR" sz="2400" b="1">
                <a:solidFill>
                  <a:srgbClr val="000099"/>
                </a:solidFill>
              </a:endParaRPr>
            </a:p>
          </p:txBody>
        </p:sp>
        <p:sp>
          <p:nvSpPr>
            <p:cNvPr id="13326" name="Text Box 7">
              <a:extLst>
                <a:ext uri="{FF2B5EF4-FFF2-40B4-BE49-F238E27FC236}">
                  <a16:creationId xmlns:a16="http://schemas.microsoft.com/office/drawing/2014/main" id="{92AAC702-BAB4-4BDC-AB8E-4E9F85ACBCE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16200000">
              <a:off x="2008588" y="4885011"/>
              <a:ext cx="8691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2400" b="1">
                  <a:solidFill>
                    <a:srgbClr val="000099"/>
                  </a:solidFill>
                </a:rPr>
                <a:t>Input</a:t>
              </a:r>
              <a:endParaRPr lang="es-ES" altLang="es-AR" sz="2400" b="1">
                <a:solidFill>
                  <a:srgbClr val="000099"/>
                </a:solidFill>
              </a:endParaRPr>
            </a:p>
          </p:txBody>
        </p:sp>
        <p:sp>
          <p:nvSpPr>
            <p:cNvPr id="13327" name="Text Box 8">
              <a:extLst>
                <a:ext uri="{FF2B5EF4-FFF2-40B4-BE49-F238E27FC236}">
                  <a16:creationId xmlns:a16="http://schemas.microsoft.com/office/drawing/2014/main" id="{0E8439E1-655A-4205-87BB-F5AF5362DB2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238" y="4568155"/>
              <a:ext cx="31115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FF0000"/>
                  </a:solidFill>
                </a:rPr>
                <a:t>1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FF0000"/>
                  </a:solidFill>
                </a:rPr>
                <a:t>1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FF0000"/>
                  </a:solidFill>
                </a:rPr>
                <a:t>1</a:t>
              </a:r>
            </a:p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FF0000"/>
                  </a:solidFill>
                </a:rPr>
                <a:t>1</a:t>
              </a:r>
              <a:endParaRPr lang="es-ES" altLang="es-AR" sz="1800" b="1">
                <a:solidFill>
                  <a:srgbClr val="FF0000"/>
                </a:solidFill>
              </a:endParaRPr>
            </a:p>
          </p:txBody>
        </p:sp>
        <p:sp>
          <p:nvSpPr>
            <p:cNvPr id="13328" name="Text Box 9">
              <a:extLst>
                <a:ext uri="{FF2B5EF4-FFF2-40B4-BE49-F238E27FC236}">
                  <a16:creationId xmlns:a16="http://schemas.microsoft.com/office/drawing/2014/main" id="{A5F8D5DB-3FDE-41F8-893F-DE68223D8E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5816" y="3861048"/>
              <a:ext cx="311150" cy="366712"/>
            </a:xfrm>
            <a:prstGeom prst="rect">
              <a:avLst/>
            </a:prstGeom>
            <a:solidFill>
              <a:srgbClr val="FFFF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0</a:t>
              </a:r>
              <a:endParaRPr lang="es-ES" altLang="es-AR" sz="1800" b="1">
                <a:solidFill>
                  <a:srgbClr val="000099"/>
                </a:solidFill>
              </a:endParaRPr>
            </a:p>
          </p:txBody>
        </p:sp>
        <p:sp>
          <p:nvSpPr>
            <p:cNvPr id="13329" name="12 Rectángulo">
              <a:extLst>
                <a:ext uri="{FF2B5EF4-FFF2-40B4-BE49-F238E27FC236}">
                  <a16:creationId xmlns:a16="http://schemas.microsoft.com/office/drawing/2014/main" id="{C3B6F6A5-4FB3-43BA-92BB-EFCA5BB4489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-2763264">
              <a:off x="4736307" y="4033961"/>
              <a:ext cx="190500" cy="300037"/>
            </a:xfrm>
            <a:prstGeom prst="rect">
              <a:avLst/>
            </a:prstGeom>
            <a:gradFill rotWithShape="1">
              <a:gsLst>
                <a:gs pos="0">
                  <a:srgbClr val="0000FF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anchor="ctr"/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algn="r" eaLnBrk="1" hangingPunct="1">
                <a:spcBef>
                  <a:spcPct val="0"/>
                </a:spcBef>
                <a:buFontTx/>
                <a:buNone/>
              </a:pPr>
              <a:endParaRPr lang="en-US" altLang="es-AR" sz="1800">
                <a:solidFill>
                  <a:srgbClr val="FFFFFF"/>
                </a:solidFill>
              </a:endParaRPr>
            </a:p>
          </p:txBody>
        </p:sp>
        <p:sp>
          <p:nvSpPr>
            <p:cNvPr id="13330" name="Freeform 16">
              <a:extLst>
                <a:ext uri="{FF2B5EF4-FFF2-40B4-BE49-F238E27FC236}">
                  <a16:creationId xmlns:a16="http://schemas.microsoft.com/office/drawing/2014/main" id="{69A6E80C-87CF-408B-AF57-5FD3F41F40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0100" y="3980780"/>
              <a:ext cx="1682750" cy="787400"/>
            </a:xfrm>
            <a:custGeom>
              <a:avLst/>
              <a:gdLst>
                <a:gd name="T0" fmla="*/ 0 w 1060"/>
                <a:gd name="T1" fmla="*/ 0 h 496"/>
                <a:gd name="T2" fmla="*/ 2147483646 w 1060"/>
                <a:gd name="T3" fmla="*/ 2147483646 h 496"/>
                <a:gd name="T4" fmla="*/ 2147483646 w 1060"/>
                <a:gd name="T5" fmla="*/ 2147483646 h 496"/>
                <a:gd name="T6" fmla="*/ 2147483646 w 1060"/>
                <a:gd name="T7" fmla="*/ 2147483646 h 496"/>
                <a:gd name="T8" fmla="*/ 0 w 1060"/>
                <a:gd name="T9" fmla="*/ 2147483646 h 49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60"/>
                <a:gd name="T16" fmla="*/ 0 h 496"/>
                <a:gd name="T17" fmla="*/ 1060 w 1060"/>
                <a:gd name="T18" fmla="*/ 496 h 49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60" h="496">
                  <a:moveTo>
                    <a:pt x="0" y="0"/>
                  </a:moveTo>
                  <a:lnTo>
                    <a:pt x="704" y="4"/>
                  </a:lnTo>
                  <a:lnTo>
                    <a:pt x="1060" y="372"/>
                  </a:lnTo>
                  <a:lnTo>
                    <a:pt x="1060" y="488"/>
                  </a:lnTo>
                  <a:lnTo>
                    <a:pt x="0" y="496"/>
                  </a:lnTo>
                </a:path>
              </a:pathLst>
            </a:custGeom>
            <a:noFill/>
            <a:ln w="28575" cmpd="sng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3331" name="Text Box 17">
              <a:extLst>
                <a:ext uri="{FF2B5EF4-FFF2-40B4-BE49-F238E27FC236}">
                  <a16:creationId xmlns:a16="http://schemas.microsoft.com/office/drawing/2014/main" id="{8A61BFC4-3081-4460-94CD-416AF5AC50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4175" y="4560218"/>
              <a:ext cx="311150" cy="3667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s-ES_tradnl" altLang="es-AR" sz="1800" b="1">
                  <a:solidFill>
                    <a:srgbClr val="000099"/>
                  </a:solidFill>
                </a:rPr>
                <a:t>0</a:t>
              </a:r>
              <a:endParaRPr lang="es-ES" altLang="es-AR" sz="1800" b="1">
                <a:solidFill>
                  <a:srgbClr val="000099"/>
                </a:solidFill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47876D-0F55-4639-A874-BB34CEB3B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079" y="1187103"/>
            <a:ext cx="371475" cy="326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>
            <a:extLst>
              <a:ext uri="{FF2B5EF4-FFF2-40B4-BE49-F238E27FC236}">
                <a16:creationId xmlns:a16="http://schemas.microsoft.com/office/drawing/2014/main" id="{BE655DF6-18E7-4426-8303-91B8648C6F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691" y="4641503"/>
            <a:ext cx="40005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950485-FE56-4C45-8AE7-A9F3F5B0F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7304" y="3498503"/>
            <a:ext cx="11715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>
            <a:extLst>
              <a:ext uri="{FF2B5EF4-FFF2-40B4-BE49-F238E27FC236}">
                <a16:creationId xmlns:a16="http://schemas.microsoft.com/office/drawing/2014/main" id="{CB3154DA-1FFF-414A-AC7D-BE67F3B07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828" y="3498502"/>
            <a:ext cx="1181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39 Explosión 2">
            <a:extLst>
              <a:ext uri="{FF2B5EF4-FFF2-40B4-BE49-F238E27FC236}">
                <a16:creationId xmlns:a16="http://schemas.microsoft.com/office/drawing/2014/main" id="{413BAC2C-D4AD-4604-8853-01D0CA21E594}"/>
              </a:ext>
            </a:extLst>
          </p:cNvPr>
          <p:cNvSpPr/>
          <p:nvPr/>
        </p:nvSpPr>
        <p:spPr>
          <a:xfrm>
            <a:off x="3284101" y="1815186"/>
            <a:ext cx="2447925" cy="1851025"/>
          </a:xfrm>
          <a:prstGeom prst="irregularSeal2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b="1" dirty="0">
                <a:solidFill>
                  <a:schemeClr val="tx1"/>
                </a:solidFill>
              </a:rPr>
              <a:t>Código de tecla</a:t>
            </a:r>
          </a:p>
        </p:txBody>
      </p:sp>
      <p:sp>
        <p:nvSpPr>
          <p:cNvPr id="20" name="Text Box 8">
            <a:extLst>
              <a:ext uri="{FF2B5EF4-FFF2-40B4-BE49-F238E27FC236}">
                <a16:creationId xmlns:a16="http://schemas.microsoft.com/office/drawing/2014/main" id="{0825E663-472C-41A5-AA36-1ED1AB6F2A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8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21" name="Text Box 1">
            <a:extLst>
              <a:ext uri="{FF2B5EF4-FFF2-40B4-BE49-F238E27FC236}">
                <a16:creationId xmlns:a16="http://schemas.microsoft.com/office/drawing/2014/main" id="{DA3CD15B-BC28-4358-8408-8E4F5A7CC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22" name="Text Box 4">
            <a:extLst>
              <a:ext uri="{FF2B5EF4-FFF2-40B4-BE49-F238E27FC236}">
                <a16:creationId xmlns:a16="http://schemas.microsoft.com/office/drawing/2014/main" id="{DCEE6CC7-5720-4F03-9312-F128DE1C75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1923E8A0-5F2C-456B-9F64-200178D648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987674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19791 0.126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96" y="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2.96296E-6 L -0.1026 -0.2273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1136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4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 descr="Drawing1">
            <a:extLst>
              <a:ext uri="{FF2B5EF4-FFF2-40B4-BE49-F238E27FC236}">
                <a16:creationId xmlns:a16="http://schemas.microsoft.com/office/drawing/2014/main" id="{DA9ACAAA-D1CE-44CC-A3CA-71C7EE675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693" y="877887"/>
            <a:ext cx="6315075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1" name="Text Box 5">
            <a:extLst>
              <a:ext uri="{FF2B5EF4-FFF2-40B4-BE49-F238E27FC236}">
                <a16:creationId xmlns:a16="http://schemas.microsoft.com/office/drawing/2014/main" id="{85BEF6CA-2901-4973-9E64-1481CE237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6031" y="1120775"/>
            <a:ext cx="312737" cy="3138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1</a:t>
            </a:r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endParaRPr lang="es-ES_tradnl" altLang="es-AR" sz="1800" dirty="0"/>
          </a:p>
          <a:p>
            <a:pPr algn="r" eaLnBrk="1" hangingPunct="1">
              <a:lnSpc>
                <a:spcPct val="110000"/>
              </a:lnSpc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1</a:t>
            </a:r>
            <a:endParaRPr lang="es-ES" altLang="es-AR" sz="1800" b="1" dirty="0">
              <a:solidFill>
                <a:srgbClr val="000099"/>
              </a:solidFill>
            </a:endParaRPr>
          </a:p>
        </p:txBody>
      </p:sp>
      <p:sp>
        <p:nvSpPr>
          <p:cNvPr id="14342" name="Text Box 6">
            <a:extLst>
              <a:ext uri="{FF2B5EF4-FFF2-40B4-BE49-F238E27FC236}">
                <a16:creationId xmlns:a16="http://schemas.microsoft.com/office/drawing/2014/main" id="{CFB80BE7-E785-4FF5-8C87-2A17F449CD68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871102" y="2167880"/>
            <a:ext cx="105990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 dirty="0">
                <a:solidFill>
                  <a:srgbClr val="000099"/>
                </a:solidFill>
              </a:rPr>
              <a:t>output</a:t>
            </a:r>
            <a:endParaRPr lang="es-ES" altLang="es-AR" sz="2400" b="1" dirty="0">
              <a:solidFill>
                <a:srgbClr val="000099"/>
              </a:solidFill>
            </a:endParaRPr>
          </a:p>
        </p:txBody>
      </p:sp>
      <p:sp>
        <p:nvSpPr>
          <p:cNvPr id="14343" name="Text Box 7">
            <a:extLst>
              <a:ext uri="{FF2B5EF4-FFF2-40B4-BE49-F238E27FC236}">
                <a16:creationId xmlns:a16="http://schemas.microsoft.com/office/drawing/2014/main" id="{DE247919-5D2E-46E1-8D22-2F9D4A08D36D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918856" y="4915843"/>
            <a:ext cx="8691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2400" b="1" dirty="0">
                <a:solidFill>
                  <a:srgbClr val="000099"/>
                </a:solidFill>
              </a:rPr>
              <a:t>Input</a:t>
            </a:r>
            <a:endParaRPr lang="es-ES" altLang="es-AR" sz="2400" b="1" dirty="0">
              <a:solidFill>
                <a:srgbClr val="000099"/>
              </a:solidFill>
            </a:endParaRPr>
          </a:p>
        </p:txBody>
      </p:sp>
      <p:sp>
        <p:nvSpPr>
          <p:cNvPr id="14344" name="Text Box 8">
            <a:extLst>
              <a:ext uri="{FF2B5EF4-FFF2-40B4-BE49-F238E27FC236}">
                <a16:creationId xmlns:a16="http://schemas.microsoft.com/office/drawing/2014/main" id="{B8569798-BC3B-40F0-B51C-8C4B07C4FE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6505" y="4598987"/>
            <a:ext cx="311150" cy="119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FF0000"/>
                </a:solidFill>
              </a:rPr>
              <a:t>1</a:t>
            </a: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FF0000"/>
                </a:solidFill>
              </a:rPr>
              <a:t>1</a:t>
            </a:r>
            <a:endParaRPr lang="es-ES" altLang="es-AR" sz="1800" b="1" dirty="0">
              <a:solidFill>
                <a:srgbClr val="FF0000"/>
              </a:solidFill>
            </a:endParaRPr>
          </a:p>
        </p:txBody>
      </p:sp>
      <p:sp>
        <p:nvSpPr>
          <p:cNvPr id="14345" name="Text Box 9">
            <a:extLst>
              <a:ext uri="{FF2B5EF4-FFF2-40B4-BE49-F238E27FC236}">
                <a16:creationId xmlns:a16="http://schemas.microsoft.com/office/drawing/2014/main" id="{4CD6DB8A-3E3D-4E10-93DA-B1FB98BAA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43967" y="3838574"/>
            <a:ext cx="311150" cy="366712"/>
          </a:xfrm>
          <a:prstGeom prst="rect">
            <a:avLst/>
          </a:prstGeom>
          <a:solidFill>
            <a:srgbClr val="FFFF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0</a:t>
            </a:r>
            <a:endParaRPr lang="es-ES" altLang="es-AR" sz="1800" b="1" dirty="0">
              <a:solidFill>
                <a:srgbClr val="000099"/>
              </a:solidFill>
            </a:endParaRPr>
          </a:p>
        </p:txBody>
      </p:sp>
      <p:sp>
        <p:nvSpPr>
          <p:cNvPr id="14346" name="12 Rectángulo">
            <a:extLst>
              <a:ext uri="{FF2B5EF4-FFF2-40B4-BE49-F238E27FC236}">
                <a16:creationId xmlns:a16="http://schemas.microsoft.com/office/drawing/2014/main" id="{65D42B2D-EF2A-44AD-90B2-565EA4EA8854}"/>
              </a:ext>
            </a:extLst>
          </p:cNvPr>
          <p:cNvSpPr>
            <a:spLocks noChangeArrowheads="1"/>
          </p:cNvSpPr>
          <p:nvPr/>
        </p:nvSpPr>
        <p:spPr bwMode="auto">
          <a:xfrm rot="-2763264">
            <a:off x="7646574" y="4064793"/>
            <a:ext cx="190500" cy="300037"/>
          </a:xfrm>
          <a:prstGeom prst="rect">
            <a:avLst/>
          </a:prstGeom>
          <a:gradFill rotWithShape="1">
            <a:gsLst>
              <a:gs pos="0">
                <a:srgbClr val="0000FF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endParaRPr lang="en-US" altLang="es-AR" sz="1800" dirty="0">
              <a:solidFill>
                <a:srgbClr val="FFFFFF"/>
              </a:solidFill>
            </a:endParaRPr>
          </a:p>
        </p:txBody>
      </p:sp>
      <p:sp>
        <p:nvSpPr>
          <p:cNvPr id="14347" name="Freeform 16">
            <a:extLst>
              <a:ext uri="{FF2B5EF4-FFF2-40B4-BE49-F238E27FC236}">
                <a16:creationId xmlns:a16="http://schemas.microsoft.com/office/drawing/2014/main" id="{87750ABE-24B5-4E69-B9F7-22B0B17655D7}"/>
              </a:ext>
            </a:extLst>
          </p:cNvPr>
          <p:cNvSpPr>
            <a:spLocks/>
          </p:cNvSpPr>
          <p:nvPr/>
        </p:nvSpPr>
        <p:spPr bwMode="auto">
          <a:xfrm>
            <a:off x="6250367" y="4011611"/>
            <a:ext cx="1682750" cy="787400"/>
          </a:xfrm>
          <a:custGeom>
            <a:avLst/>
            <a:gdLst>
              <a:gd name="T0" fmla="*/ 0 w 1060"/>
              <a:gd name="T1" fmla="*/ 0 h 496"/>
              <a:gd name="T2" fmla="*/ 2147483646 w 1060"/>
              <a:gd name="T3" fmla="*/ 2147483646 h 496"/>
              <a:gd name="T4" fmla="*/ 2147483646 w 1060"/>
              <a:gd name="T5" fmla="*/ 2147483646 h 496"/>
              <a:gd name="T6" fmla="*/ 2147483646 w 1060"/>
              <a:gd name="T7" fmla="*/ 2147483646 h 496"/>
              <a:gd name="T8" fmla="*/ 0 w 1060"/>
              <a:gd name="T9" fmla="*/ 2147483646 h 4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60"/>
              <a:gd name="T16" fmla="*/ 0 h 496"/>
              <a:gd name="T17" fmla="*/ 1060 w 1060"/>
              <a:gd name="T18" fmla="*/ 496 h 4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60" h="496">
                <a:moveTo>
                  <a:pt x="0" y="0"/>
                </a:moveTo>
                <a:lnTo>
                  <a:pt x="704" y="4"/>
                </a:lnTo>
                <a:lnTo>
                  <a:pt x="1060" y="372"/>
                </a:lnTo>
                <a:lnTo>
                  <a:pt x="1060" y="488"/>
                </a:lnTo>
                <a:lnTo>
                  <a:pt x="0" y="496"/>
                </a:lnTo>
              </a:path>
            </a:pathLst>
          </a:custGeom>
          <a:noFill/>
          <a:ln w="28575" cmpd="sng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AR" dirty="0"/>
          </a:p>
        </p:txBody>
      </p:sp>
      <p:sp>
        <p:nvSpPr>
          <p:cNvPr id="14348" name="Text Box 17">
            <a:extLst>
              <a:ext uri="{FF2B5EF4-FFF2-40B4-BE49-F238E27FC236}">
                <a16:creationId xmlns:a16="http://schemas.microsoft.com/office/drawing/2014/main" id="{B0AD5786-4A31-4555-963C-8DA9B27608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4442" y="4591049"/>
            <a:ext cx="311150" cy="366712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_tradnl" altLang="es-AR" sz="1800" b="1" dirty="0">
                <a:solidFill>
                  <a:srgbClr val="000099"/>
                </a:solidFill>
              </a:rPr>
              <a:t>0</a:t>
            </a:r>
            <a:endParaRPr lang="es-ES" altLang="es-AR" sz="1800" b="1" dirty="0">
              <a:solidFill>
                <a:srgbClr val="000099"/>
              </a:solidFill>
            </a:endParaRPr>
          </a:p>
        </p:txBody>
      </p:sp>
      <p:sp>
        <p:nvSpPr>
          <p:cNvPr id="14349" name="16 CuadroTexto">
            <a:extLst>
              <a:ext uri="{FF2B5EF4-FFF2-40B4-BE49-F238E27FC236}">
                <a16:creationId xmlns:a16="http://schemas.microsoft.com/office/drawing/2014/main" id="{7D007DDD-5A6D-4BCD-B4C8-0CB196159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6518" y="2906712"/>
            <a:ext cx="16287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dirty="0"/>
              <a:t>Código de tecla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dirty="0"/>
              <a:t>            </a:t>
            </a:r>
            <a:r>
              <a:rPr lang="es-ES" altLang="es-AR" sz="1800" b="1" i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4350" name="17 CuadroTexto">
            <a:extLst>
              <a:ext uri="{FF2B5EF4-FFF2-40B4-BE49-F238E27FC236}">
                <a16:creationId xmlns:a16="http://schemas.microsoft.com/office/drawing/2014/main" id="{B147AA7B-9ED8-48D6-9809-F2D8FDB6A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72693" y="963611"/>
            <a:ext cx="4810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0</a:t>
            </a:r>
          </a:p>
        </p:txBody>
      </p:sp>
      <p:sp>
        <p:nvSpPr>
          <p:cNvPr id="14351" name="18 CuadroTexto">
            <a:extLst>
              <a:ext uri="{FF2B5EF4-FFF2-40B4-BE49-F238E27FC236}">
                <a16:creationId xmlns:a16="http://schemas.microsoft.com/office/drawing/2014/main" id="{807EEE21-4909-4749-9E06-D95468EF9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8992" y="954086"/>
            <a:ext cx="4699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</a:t>
            </a:r>
          </a:p>
        </p:txBody>
      </p:sp>
      <p:sp>
        <p:nvSpPr>
          <p:cNvPr id="14352" name="19 CuadroTexto">
            <a:extLst>
              <a:ext uri="{FF2B5EF4-FFF2-40B4-BE49-F238E27FC236}">
                <a16:creationId xmlns:a16="http://schemas.microsoft.com/office/drawing/2014/main" id="{C87525AA-45A4-476E-B026-BBAC37AED7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20542" y="944561"/>
            <a:ext cx="4333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2</a:t>
            </a:r>
          </a:p>
        </p:txBody>
      </p:sp>
      <p:sp>
        <p:nvSpPr>
          <p:cNvPr id="14353" name="20 CuadroTexto">
            <a:extLst>
              <a:ext uri="{FF2B5EF4-FFF2-40B4-BE49-F238E27FC236}">
                <a16:creationId xmlns:a16="http://schemas.microsoft.com/office/drawing/2014/main" id="{08D88D50-0479-4C74-A895-035BCED13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20643" y="963611"/>
            <a:ext cx="4984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3</a:t>
            </a:r>
          </a:p>
        </p:txBody>
      </p:sp>
      <p:sp>
        <p:nvSpPr>
          <p:cNvPr id="14354" name="21 CuadroTexto">
            <a:extLst>
              <a:ext uri="{FF2B5EF4-FFF2-40B4-BE49-F238E27FC236}">
                <a16:creationId xmlns:a16="http://schemas.microsoft.com/office/drawing/2014/main" id="{0E6C6A72-4C6B-4F90-8EB3-102AC4EC1E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10793" y="1820861"/>
            <a:ext cx="333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4</a:t>
            </a:r>
          </a:p>
        </p:txBody>
      </p:sp>
      <p:sp>
        <p:nvSpPr>
          <p:cNvPr id="14355" name="22 CuadroTexto">
            <a:extLst>
              <a:ext uri="{FF2B5EF4-FFF2-40B4-BE49-F238E27FC236}">
                <a16:creationId xmlns:a16="http://schemas.microsoft.com/office/drawing/2014/main" id="{C5D4AE78-C88E-4467-8979-CD0247D9F0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531" y="1811336"/>
            <a:ext cx="333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5</a:t>
            </a:r>
          </a:p>
        </p:txBody>
      </p:sp>
      <p:sp>
        <p:nvSpPr>
          <p:cNvPr id="14356" name="23 CuadroTexto">
            <a:extLst>
              <a:ext uri="{FF2B5EF4-FFF2-40B4-BE49-F238E27FC236}">
                <a16:creationId xmlns:a16="http://schemas.microsoft.com/office/drawing/2014/main" id="{317E98E9-142E-49E0-BCF8-F8E9A3F0E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58643" y="1801811"/>
            <a:ext cx="46831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6</a:t>
            </a:r>
          </a:p>
        </p:txBody>
      </p:sp>
      <p:sp>
        <p:nvSpPr>
          <p:cNvPr id="14357" name="24 CuadroTexto">
            <a:extLst>
              <a:ext uri="{FF2B5EF4-FFF2-40B4-BE49-F238E27FC236}">
                <a16:creationId xmlns:a16="http://schemas.microsoft.com/office/drawing/2014/main" id="{DE761A9C-EAF1-4894-B8BA-68249E1A1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58743" y="1820861"/>
            <a:ext cx="460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7</a:t>
            </a:r>
          </a:p>
        </p:txBody>
      </p:sp>
      <p:sp>
        <p:nvSpPr>
          <p:cNvPr id="14358" name="25 CuadroTexto">
            <a:extLst>
              <a:ext uri="{FF2B5EF4-FFF2-40B4-BE49-F238E27FC236}">
                <a16:creationId xmlns:a16="http://schemas.microsoft.com/office/drawing/2014/main" id="{DEFE2BF4-3A02-45B2-8CE9-68091482D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0318" y="2792411"/>
            <a:ext cx="333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8</a:t>
            </a:r>
          </a:p>
        </p:txBody>
      </p:sp>
      <p:sp>
        <p:nvSpPr>
          <p:cNvPr id="14359" name="26 CuadroTexto">
            <a:extLst>
              <a:ext uri="{FF2B5EF4-FFF2-40B4-BE49-F238E27FC236}">
                <a16:creationId xmlns:a16="http://schemas.microsoft.com/office/drawing/2014/main" id="{5270E088-78A7-49E3-84B4-7A56DD851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6618" y="2782886"/>
            <a:ext cx="3333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9</a:t>
            </a:r>
          </a:p>
        </p:txBody>
      </p:sp>
      <p:sp>
        <p:nvSpPr>
          <p:cNvPr id="14360" name="27 CuadroTexto">
            <a:extLst>
              <a:ext uri="{FF2B5EF4-FFF2-40B4-BE49-F238E27FC236}">
                <a16:creationId xmlns:a16="http://schemas.microsoft.com/office/drawing/2014/main" id="{A6F03E0D-B56B-4DD5-9D42-E243B7CD79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68168" y="2773361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10</a:t>
            </a:r>
          </a:p>
        </p:txBody>
      </p:sp>
      <p:sp>
        <p:nvSpPr>
          <p:cNvPr id="14361" name="28 CuadroTexto">
            <a:extLst>
              <a:ext uri="{FF2B5EF4-FFF2-40B4-BE49-F238E27FC236}">
                <a16:creationId xmlns:a16="http://schemas.microsoft.com/office/drawing/2014/main" id="{49DF8735-088A-474B-BB35-6C1EB63307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68267" y="2792411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11</a:t>
            </a:r>
          </a:p>
        </p:txBody>
      </p:sp>
      <p:sp>
        <p:nvSpPr>
          <p:cNvPr id="14362" name="29 CuadroTexto">
            <a:extLst>
              <a:ext uri="{FF2B5EF4-FFF2-40B4-BE49-F238E27FC236}">
                <a16:creationId xmlns:a16="http://schemas.microsoft.com/office/drawing/2014/main" id="{1C74FA9E-CD27-4B5C-81DB-F04CD49CE3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29842" y="3697286"/>
            <a:ext cx="5905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12</a:t>
            </a:r>
          </a:p>
        </p:txBody>
      </p:sp>
      <p:sp>
        <p:nvSpPr>
          <p:cNvPr id="14363" name="30 CuadroTexto">
            <a:extLst>
              <a:ext uri="{FF2B5EF4-FFF2-40B4-BE49-F238E27FC236}">
                <a16:creationId xmlns:a16="http://schemas.microsoft.com/office/drawing/2014/main" id="{255128E4-6156-4181-B8EC-116227DC1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6143" y="3687761"/>
            <a:ext cx="4857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13</a:t>
            </a:r>
          </a:p>
        </p:txBody>
      </p:sp>
      <p:sp>
        <p:nvSpPr>
          <p:cNvPr id="14364" name="31 CuadroTexto">
            <a:extLst>
              <a:ext uri="{FF2B5EF4-FFF2-40B4-BE49-F238E27FC236}">
                <a16:creationId xmlns:a16="http://schemas.microsoft.com/office/drawing/2014/main" id="{2ACB5F25-7B45-488B-876E-CE4F094BDA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77693" y="3678236"/>
            <a:ext cx="5048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14</a:t>
            </a:r>
          </a:p>
        </p:txBody>
      </p:sp>
      <p:sp>
        <p:nvSpPr>
          <p:cNvPr id="14365" name="32 CuadroTexto">
            <a:extLst>
              <a:ext uri="{FF2B5EF4-FFF2-40B4-BE49-F238E27FC236}">
                <a16:creationId xmlns:a16="http://schemas.microsoft.com/office/drawing/2014/main" id="{5253CA73-053B-4FC8-B8A8-D79FE69FEB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777792" y="3697286"/>
            <a:ext cx="4953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ES" altLang="es-AR" sz="1800" b="1" i="1" dirty="0">
                <a:solidFill>
                  <a:srgbClr val="00B050"/>
                </a:solidFill>
              </a:rPr>
              <a:t>15</a:t>
            </a:r>
          </a:p>
        </p:txBody>
      </p:sp>
      <p:pic>
        <p:nvPicPr>
          <p:cNvPr id="14367" name="Picture 65" descr="eyes23">
            <a:extLst>
              <a:ext uri="{FF2B5EF4-FFF2-40B4-BE49-F238E27FC236}">
                <a16:creationId xmlns:a16="http://schemas.microsoft.com/office/drawing/2014/main" id="{9D560EBC-F007-4E96-9A58-3A6F57BD05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355" y="4765674"/>
            <a:ext cx="1371600" cy="85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8" name="Picture 4">
            <a:extLst>
              <a:ext uri="{FF2B5EF4-FFF2-40B4-BE49-F238E27FC236}">
                <a16:creationId xmlns:a16="http://schemas.microsoft.com/office/drawing/2014/main" id="{1026CF26-EC68-40E5-9B3C-D398F4261A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093" y="3613150"/>
            <a:ext cx="1171575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69" name="Picture 5">
            <a:extLst>
              <a:ext uri="{FF2B5EF4-FFF2-40B4-BE49-F238E27FC236}">
                <a16:creationId xmlns:a16="http://schemas.microsoft.com/office/drawing/2014/main" id="{9AE901CC-26DC-4FC0-9D1A-8ECAF332E9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617" y="3613149"/>
            <a:ext cx="1181100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0" name="36 CuadroTexto">
            <a:extLst>
              <a:ext uri="{FF2B5EF4-FFF2-40B4-BE49-F238E27FC236}">
                <a16:creationId xmlns:a16="http://schemas.microsoft.com/office/drawing/2014/main" id="{ABFD260B-45D8-4385-9AB2-9FF12ACFC1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718" y="1093786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solidFill>
                  <a:srgbClr val="002060"/>
                </a:solidFill>
              </a:rPr>
              <a:t>fila0</a:t>
            </a:r>
          </a:p>
        </p:txBody>
      </p:sp>
      <p:sp>
        <p:nvSpPr>
          <p:cNvPr id="14371" name="37 CuadroTexto">
            <a:extLst>
              <a:ext uri="{FF2B5EF4-FFF2-40B4-BE49-F238E27FC236}">
                <a16:creationId xmlns:a16="http://schemas.microsoft.com/office/drawing/2014/main" id="{FE05D314-D4FC-40D8-AD17-DA82F054F0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718" y="2020886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solidFill>
                  <a:srgbClr val="002060"/>
                </a:solidFill>
              </a:rPr>
              <a:t>fila1</a:t>
            </a:r>
          </a:p>
        </p:txBody>
      </p:sp>
      <p:sp>
        <p:nvSpPr>
          <p:cNvPr id="14372" name="38 CuadroTexto">
            <a:extLst>
              <a:ext uri="{FF2B5EF4-FFF2-40B4-BE49-F238E27FC236}">
                <a16:creationId xmlns:a16="http://schemas.microsoft.com/office/drawing/2014/main" id="{4B56C2FC-6C3D-4AE3-804F-B798A93D5D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718" y="2884486"/>
            <a:ext cx="720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solidFill>
                  <a:srgbClr val="002060"/>
                </a:solidFill>
              </a:rPr>
              <a:t>fila2</a:t>
            </a:r>
          </a:p>
        </p:txBody>
      </p:sp>
      <p:sp>
        <p:nvSpPr>
          <p:cNvPr id="14373" name="39 CuadroTexto">
            <a:extLst>
              <a:ext uri="{FF2B5EF4-FFF2-40B4-BE49-F238E27FC236}">
                <a16:creationId xmlns:a16="http://schemas.microsoft.com/office/drawing/2014/main" id="{28FCEC59-8E50-4269-93BE-3BDF0FB55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82718" y="3821111"/>
            <a:ext cx="720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s-AR" altLang="es-AR" sz="1800" dirty="0">
                <a:solidFill>
                  <a:srgbClr val="002060"/>
                </a:solidFill>
              </a:rPr>
              <a:t>fila3</a:t>
            </a:r>
          </a:p>
        </p:txBody>
      </p:sp>
      <p:sp>
        <p:nvSpPr>
          <p:cNvPr id="41" name="40 CuadroTexto">
            <a:extLst>
              <a:ext uri="{FF2B5EF4-FFF2-40B4-BE49-F238E27FC236}">
                <a16:creationId xmlns:a16="http://schemas.microsoft.com/office/drawing/2014/main" id="{4DA1735A-2529-444A-8E2A-F110D530D108}"/>
              </a:ext>
            </a:extLst>
          </p:cNvPr>
          <p:cNvSpPr txBox="1"/>
          <p:nvPr/>
        </p:nvSpPr>
        <p:spPr>
          <a:xfrm>
            <a:off x="7337806" y="446086"/>
            <a:ext cx="7207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col0</a:t>
            </a:r>
          </a:p>
        </p:txBody>
      </p:sp>
      <p:sp>
        <p:nvSpPr>
          <p:cNvPr id="42" name="41 CuadroTexto">
            <a:extLst>
              <a:ext uri="{FF2B5EF4-FFF2-40B4-BE49-F238E27FC236}">
                <a16:creationId xmlns:a16="http://schemas.microsoft.com/office/drawing/2014/main" id="{D426BDFC-D399-487E-9FAF-A274B7EADA84}"/>
              </a:ext>
            </a:extLst>
          </p:cNvPr>
          <p:cNvSpPr txBox="1"/>
          <p:nvPr/>
        </p:nvSpPr>
        <p:spPr>
          <a:xfrm>
            <a:off x="8274431" y="446086"/>
            <a:ext cx="7207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col1</a:t>
            </a:r>
          </a:p>
        </p:txBody>
      </p:sp>
      <p:sp>
        <p:nvSpPr>
          <p:cNvPr id="43" name="42 CuadroTexto">
            <a:extLst>
              <a:ext uri="{FF2B5EF4-FFF2-40B4-BE49-F238E27FC236}">
                <a16:creationId xmlns:a16="http://schemas.microsoft.com/office/drawing/2014/main" id="{92D0157E-0207-40F8-AEE8-AA4E23E847C0}"/>
              </a:ext>
            </a:extLst>
          </p:cNvPr>
          <p:cNvSpPr txBox="1"/>
          <p:nvPr/>
        </p:nvSpPr>
        <p:spPr>
          <a:xfrm>
            <a:off x="9138031" y="446086"/>
            <a:ext cx="7207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col2</a:t>
            </a:r>
          </a:p>
        </p:txBody>
      </p:sp>
      <p:sp>
        <p:nvSpPr>
          <p:cNvPr id="44" name="43 CuadroTexto">
            <a:extLst>
              <a:ext uri="{FF2B5EF4-FFF2-40B4-BE49-F238E27FC236}">
                <a16:creationId xmlns:a16="http://schemas.microsoft.com/office/drawing/2014/main" id="{F43F8D2C-CDF4-4435-88F9-6D79D197036C}"/>
              </a:ext>
            </a:extLst>
          </p:cNvPr>
          <p:cNvSpPr txBox="1"/>
          <p:nvPr/>
        </p:nvSpPr>
        <p:spPr>
          <a:xfrm>
            <a:off x="10074656" y="446086"/>
            <a:ext cx="72072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AR" dirty="0">
                <a:solidFill>
                  <a:schemeClr val="accent6">
                    <a:lumMod val="75000"/>
                  </a:schemeClr>
                </a:solidFill>
                <a:latin typeface="+mn-lt"/>
                <a:cs typeface="+mn-cs"/>
              </a:rPr>
              <a:t>col3</a:t>
            </a:r>
          </a:p>
        </p:txBody>
      </p:sp>
      <p:sp>
        <p:nvSpPr>
          <p:cNvPr id="45" name="Text Box 8">
            <a:extLst>
              <a:ext uri="{FF2B5EF4-FFF2-40B4-BE49-F238E27FC236}">
                <a16:creationId xmlns:a16="http://schemas.microsoft.com/office/drawing/2014/main" id="{8E3B9FDC-06DA-4FF9-9A60-22DF06F3A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6" name="Text Box 1">
            <a:extLst>
              <a:ext uri="{FF2B5EF4-FFF2-40B4-BE49-F238E27FC236}">
                <a16:creationId xmlns:a16="http://schemas.microsoft.com/office/drawing/2014/main" id="{F396ED23-8F1D-402F-B2D9-97B62C2D9A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47" name="Text Box 4">
            <a:extLst>
              <a:ext uri="{FF2B5EF4-FFF2-40B4-BE49-F238E27FC236}">
                <a16:creationId xmlns:a16="http://schemas.microsoft.com/office/drawing/2014/main" id="{AED9A8D4-AF51-47E7-9271-956D73DC4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48" name="Rectangle 14">
            <a:extLst>
              <a:ext uri="{FF2B5EF4-FFF2-40B4-BE49-F238E27FC236}">
                <a16:creationId xmlns:a16="http://schemas.microsoft.com/office/drawing/2014/main" id="{DF878513-8EF5-4050-B91F-2C9812AD63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215" y="1761125"/>
            <a:ext cx="2987674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5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Teclado matricial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8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</p:spTree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theme/theme1.xml><?xml version="1.0" encoding="utf-8"?>
<a:theme xmlns:a="http://schemas.openxmlformats.org/drawingml/2006/main" name="1_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2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Info2a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2a" id="{756F005E-66D8-433A-9CCF-D7DF9AAB7919}" vid="{DF0A996E-AFFB-4E5A-8AA9-16CCDD763C64}"/>
    </a:ext>
  </a:extLst>
</a:theme>
</file>

<file path=ppt/theme/theme4.xml><?xml version="1.0" encoding="utf-8"?>
<a:theme xmlns:a="http://schemas.openxmlformats.org/drawingml/2006/main" name="7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21.1-Display7Seg-040919</Template>
  <TotalTime>7135</TotalTime>
  <Words>3146</Words>
  <Application>Microsoft Office PowerPoint</Application>
  <PresentationFormat>Panorámica</PresentationFormat>
  <Paragraphs>797</Paragraphs>
  <Slides>30</Slides>
  <Notes>20</Notes>
  <HiddenSlides>0</HiddenSlides>
  <MMClips>0</MMClips>
  <ScaleCrop>false</ScaleCrop>
  <HeadingPairs>
    <vt:vector size="6" baseType="variant">
      <vt:variant>
        <vt:lpstr>Fuentes usadas</vt:lpstr>
      </vt:variant>
      <vt:variant>
        <vt:i4>15</vt:i4>
      </vt:variant>
      <vt:variant>
        <vt:lpstr>Tema</vt:lpstr>
      </vt:variant>
      <vt:variant>
        <vt:i4>4</vt:i4>
      </vt:variant>
      <vt:variant>
        <vt:lpstr>Títulos de diapositiva</vt:lpstr>
      </vt:variant>
      <vt:variant>
        <vt:i4>30</vt:i4>
      </vt:variant>
    </vt:vector>
  </HeadingPairs>
  <TitlesOfParts>
    <vt:vector size="49" baseType="lpstr">
      <vt:lpstr>angsananew</vt:lpstr>
      <vt:lpstr>AR CENA</vt:lpstr>
      <vt:lpstr>Arial</vt:lpstr>
      <vt:lpstr>Arial Narrow</vt:lpstr>
      <vt:lpstr>Bradley Hand ITC</vt:lpstr>
      <vt:lpstr>Calibri</vt:lpstr>
      <vt:lpstr>Calibri Light</vt:lpstr>
      <vt:lpstr>Garamond</vt:lpstr>
      <vt:lpstr>Georgia</vt:lpstr>
      <vt:lpstr>Segoe Script</vt:lpstr>
      <vt:lpstr>Tahoma</vt:lpstr>
      <vt:lpstr>Times New Roman</vt:lpstr>
      <vt:lpstr>Trebuchet MS</vt:lpstr>
      <vt:lpstr>Verdana</vt:lpstr>
      <vt:lpstr>Wingdings 3</vt:lpstr>
      <vt:lpstr>1_Info2_PPAL</vt:lpstr>
      <vt:lpstr>Faceta</vt:lpstr>
      <vt:lpstr>Info2a</vt:lpstr>
      <vt:lpstr>7_Tema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marcelo trujillo</dc:creator>
  <cp:lastModifiedBy>Nahuel Gonzalez</cp:lastModifiedBy>
  <cp:revision>263</cp:revision>
  <dcterms:created xsi:type="dcterms:W3CDTF">2013-09-07T16:10:23Z</dcterms:created>
  <dcterms:modified xsi:type="dcterms:W3CDTF">2021-10-06T11:51:55Z</dcterms:modified>
</cp:coreProperties>
</file>